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87" r:id="rId7"/>
    <p:sldId id="299" r:id="rId8"/>
    <p:sldId id="291" r:id="rId9"/>
    <p:sldId id="262" r:id="rId10"/>
    <p:sldId id="288" r:id="rId11"/>
    <p:sldId id="292" r:id="rId12"/>
    <p:sldId id="263" r:id="rId13"/>
    <p:sldId id="270" r:id="rId14"/>
    <p:sldId id="289" r:id="rId15"/>
    <p:sldId id="290" r:id="rId16"/>
    <p:sldId id="271" r:id="rId17"/>
    <p:sldId id="294" r:id="rId18"/>
    <p:sldId id="295" r:id="rId19"/>
    <p:sldId id="300" r:id="rId20"/>
    <p:sldId id="301" r:id="rId21"/>
    <p:sldId id="264" r:id="rId22"/>
    <p:sldId id="267" r:id="rId23"/>
    <p:sldId id="268" r:id="rId24"/>
    <p:sldId id="269" r:id="rId25"/>
    <p:sldId id="272" r:id="rId26"/>
    <p:sldId id="273" r:id="rId27"/>
    <p:sldId id="274" r:id="rId28"/>
    <p:sldId id="296" r:id="rId29"/>
    <p:sldId id="275" r:id="rId30"/>
    <p:sldId id="293" r:id="rId31"/>
    <p:sldId id="276" r:id="rId32"/>
    <p:sldId id="302" r:id="rId33"/>
    <p:sldId id="277" r:id="rId34"/>
    <p:sldId id="29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Mayo" userId="3eacf37a3d3573c7" providerId="LiveId" clId="{D97C0428-B139-4122-BEED-1C719476FC86}"/>
    <pc:docChg chg="custSel delSld modSld">
      <pc:chgData name="Stacey Mayo" userId="3eacf37a3d3573c7" providerId="LiveId" clId="{D97C0428-B139-4122-BEED-1C719476FC86}" dt="2020-11-23T20:29:06.181" v="120" actId="20577"/>
      <pc:docMkLst>
        <pc:docMk/>
      </pc:docMkLst>
      <pc:sldChg chg="modSp mod">
        <pc:chgData name="Stacey Mayo" userId="3eacf37a3d3573c7" providerId="LiveId" clId="{D97C0428-B139-4122-BEED-1C719476FC86}" dt="2020-11-23T20:29:06.181" v="120" actId="20577"/>
        <pc:sldMkLst>
          <pc:docMk/>
          <pc:sldMk cId="1591264159" sldId="261"/>
        </pc:sldMkLst>
        <pc:spChg chg="mod">
          <ac:chgData name="Stacey Mayo" userId="3eacf37a3d3573c7" providerId="LiveId" clId="{D97C0428-B139-4122-BEED-1C719476FC86}" dt="2020-11-23T20:29:06.181" v="120" actId="20577"/>
          <ac:spMkLst>
            <pc:docMk/>
            <pc:sldMk cId="1591264159" sldId="261"/>
            <ac:spMk id="3" creationId="{57ED3E2E-A44B-43F4-9F79-B451DAA26CB4}"/>
          </ac:spMkLst>
        </pc:spChg>
      </pc:sldChg>
      <pc:sldChg chg="del">
        <pc:chgData name="Stacey Mayo" userId="3eacf37a3d3573c7" providerId="LiveId" clId="{D97C0428-B139-4122-BEED-1C719476FC86}" dt="2020-11-23T20:26:42.386" v="0" actId="47"/>
        <pc:sldMkLst>
          <pc:docMk/>
          <pc:sldMk cId="3540963349" sldId="278"/>
        </pc:sldMkLst>
      </pc:sldChg>
      <pc:sldChg chg="del">
        <pc:chgData name="Stacey Mayo" userId="3eacf37a3d3573c7" providerId="LiveId" clId="{D97C0428-B139-4122-BEED-1C719476FC86}" dt="2020-11-23T20:26:42.386" v="0" actId="47"/>
        <pc:sldMkLst>
          <pc:docMk/>
          <pc:sldMk cId="2208740069" sldId="279"/>
        </pc:sldMkLst>
      </pc:sldChg>
      <pc:sldChg chg="del">
        <pc:chgData name="Stacey Mayo" userId="3eacf37a3d3573c7" providerId="LiveId" clId="{D97C0428-B139-4122-BEED-1C719476FC86}" dt="2020-11-23T20:26:42.386" v="0" actId="47"/>
        <pc:sldMkLst>
          <pc:docMk/>
          <pc:sldMk cId="1654370926" sldId="280"/>
        </pc:sldMkLst>
      </pc:sldChg>
      <pc:sldChg chg="del">
        <pc:chgData name="Stacey Mayo" userId="3eacf37a3d3573c7" providerId="LiveId" clId="{D97C0428-B139-4122-BEED-1C719476FC86}" dt="2020-11-23T20:26:42.386" v="0" actId="47"/>
        <pc:sldMkLst>
          <pc:docMk/>
          <pc:sldMk cId="369028366" sldId="281"/>
        </pc:sldMkLst>
      </pc:sldChg>
      <pc:sldChg chg="del">
        <pc:chgData name="Stacey Mayo" userId="3eacf37a3d3573c7" providerId="LiveId" clId="{D97C0428-B139-4122-BEED-1C719476FC86}" dt="2020-11-23T20:26:42.386" v="0" actId="47"/>
        <pc:sldMkLst>
          <pc:docMk/>
          <pc:sldMk cId="800273900" sldId="282"/>
        </pc:sldMkLst>
      </pc:sldChg>
      <pc:sldChg chg="del">
        <pc:chgData name="Stacey Mayo" userId="3eacf37a3d3573c7" providerId="LiveId" clId="{D97C0428-B139-4122-BEED-1C719476FC86}" dt="2020-11-23T20:26:42.386" v="0" actId="47"/>
        <pc:sldMkLst>
          <pc:docMk/>
          <pc:sldMk cId="3977276525" sldId="283"/>
        </pc:sldMkLst>
      </pc:sldChg>
      <pc:sldChg chg="del">
        <pc:chgData name="Stacey Mayo" userId="3eacf37a3d3573c7" providerId="LiveId" clId="{D97C0428-B139-4122-BEED-1C719476FC86}" dt="2020-11-23T20:26:42.386" v="0" actId="47"/>
        <pc:sldMkLst>
          <pc:docMk/>
          <pc:sldMk cId="90494167" sldId="284"/>
        </pc:sldMkLst>
      </pc:sldChg>
      <pc:sldChg chg="del">
        <pc:chgData name="Stacey Mayo" userId="3eacf37a3d3573c7" providerId="LiveId" clId="{D97C0428-B139-4122-BEED-1C719476FC86}" dt="2020-11-23T20:26:42.386" v="0" actId="47"/>
        <pc:sldMkLst>
          <pc:docMk/>
          <pc:sldMk cId="1042222270" sldId="285"/>
        </pc:sldMkLst>
      </pc:sldChg>
      <pc:sldChg chg="del">
        <pc:chgData name="Stacey Mayo" userId="3eacf37a3d3573c7" providerId="LiveId" clId="{D97C0428-B139-4122-BEED-1C719476FC86}" dt="2020-11-23T20:26:42.386" v="0" actId="47"/>
        <pc:sldMkLst>
          <pc:docMk/>
          <pc:sldMk cId="2916171176" sldId="28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16AA71-33A4-4654-9FB0-BB90E81C26C8}" type="datetimeFigureOut">
              <a:rPr lang="en-US" smtClean="0"/>
              <a:t>11/23/2020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B44F42C4-C534-4F37-9623-828BB9D9FBE5}"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229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16AA71-33A4-4654-9FB0-BB90E81C26C8}"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F42C4-C534-4F37-9623-828BB9D9FBE5}"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306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16AA71-33A4-4654-9FB0-BB90E81C26C8}"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F42C4-C534-4F37-9623-828BB9D9FBE5}"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522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16AA71-33A4-4654-9FB0-BB90E81C26C8}"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F42C4-C534-4F37-9623-828BB9D9FBE5}"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602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16AA71-33A4-4654-9FB0-BB90E81C26C8}"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4F42C4-C534-4F37-9623-828BB9D9FBE5}"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318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16AA71-33A4-4654-9FB0-BB90E81C26C8}"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F42C4-C534-4F37-9623-828BB9D9FBE5}"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486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16AA71-33A4-4654-9FB0-BB90E81C26C8}"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4F42C4-C534-4F37-9623-828BB9D9FBE5}"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77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16AA71-33A4-4654-9FB0-BB90E81C26C8}"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4F42C4-C534-4F37-9623-828BB9D9FBE5}"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010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16AA71-33A4-4654-9FB0-BB90E81C26C8}"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4F42C4-C534-4F37-9623-828BB9D9FBE5}" type="slidenum">
              <a:rPr lang="en-US" smtClean="0"/>
              <a:t>‹#›</a:t>
            </a:fld>
            <a:endParaRPr lang="en-US"/>
          </a:p>
        </p:txBody>
      </p:sp>
    </p:spTree>
    <p:extLst>
      <p:ext uri="{BB962C8B-B14F-4D97-AF65-F5344CB8AC3E}">
        <p14:creationId xmlns:p14="http://schemas.microsoft.com/office/powerpoint/2010/main" val="257138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16AA71-33A4-4654-9FB0-BB90E81C26C8}"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4F42C4-C534-4F37-9623-828BB9D9FBE5}"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801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016AA71-33A4-4654-9FB0-BB90E81C26C8}" type="datetimeFigureOut">
              <a:rPr lang="en-US" smtClean="0"/>
              <a:t>11/23/2020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B44F42C4-C534-4F37-9623-828BB9D9FBE5}"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4992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016AA71-33A4-4654-9FB0-BB90E81C26C8}" type="datetimeFigureOut">
              <a:rPr lang="en-US" smtClean="0"/>
              <a:t>11/23/2020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44F42C4-C534-4F37-9623-828BB9D9FBE5}"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6056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d.org/insights/debunk-this-people-remember-10-percent-of-what-they-rea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houghtco.com/what-is-a-thematic-unit-2081360" TargetMode="External"/><Relationship Id="rId2" Type="http://schemas.openxmlformats.org/officeDocument/2006/relationships/hyperlink" Target="https://www.scholastic.com/teachers/articles/teaching-content/10-guidelines-planning-uni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ducationassociates.com/case-for-hands-on-learning/" TargetMode="External"/><Relationship Id="rId2" Type="http://schemas.openxmlformats.org/officeDocument/2006/relationships/hyperlink" Target="https://classroom.synonym.com/what-are-the-three-types-of-sermon-outlines-12084281.html" TargetMode="External"/><Relationship Id="rId1" Type="http://schemas.openxmlformats.org/officeDocument/2006/relationships/slideLayout" Target="../slideLayouts/slideLayout2.xml"/><Relationship Id="rId4" Type="http://schemas.openxmlformats.org/officeDocument/2006/relationships/hyperlink" Target="http://www.educationalharbor.com/research"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surveymonkey.com/r/NQ733K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92B4-C6F3-4E01-B35A-74045A4AAD72}"/>
              </a:ext>
            </a:extLst>
          </p:cNvPr>
          <p:cNvSpPr>
            <a:spLocks noGrp="1"/>
          </p:cNvSpPr>
          <p:nvPr>
            <p:ph type="ctrTitle"/>
          </p:nvPr>
        </p:nvSpPr>
        <p:spPr/>
        <p:txBody>
          <a:bodyPr>
            <a:normAutofit fontScale="90000"/>
          </a:bodyPr>
          <a:lstStyle/>
          <a:p>
            <a:r>
              <a:rPr lang="en-US" dirty="0"/>
              <a:t>Welcome to </a:t>
            </a:r>
            <a:br>
              <a:rPr lang="en-US" dirty="0"/>
            </a:br>
            <a:r>
              <a:rPr lang="en-US" dirty="0"/>
              <a:t>Educational Harbor</a:t>
            </a:r>
          </a:p>
        </p:txBody>
      </p:sp>
      <p:sp>
        <p:nvSpPr>
          <p:cNvPr id="3" name="Subtitle 2">
            <a:extLst>
              <a:ext uri="{FF2B5EF4-FFF2-40B4-BE49-F238E27FC236}">
                <a16:creationId xmlns:a16="http://schemas.microsoft.com/office/drawing/2014/main" id="{478A923C-9E21-4727-89AB-188180A518DA}"/>
              </a:ext>
            </a:extLst>
          </p:cNvPr>
          <p:cNvSpPr>
            <a:spLocks noGrp="1"/>
          </p:cNvSpPr>
          <p:nvPr>
            <p:ph type="subTitle" idx="1"/>
          </p:nvPr>
        </p:nvSpPr>
        <p:spPr/>
        <p:txBody>
          <a:bodyPr/>
          <a:lstStyle/>
          <a:p>
            <a:r>
              <a:rPr lang="en-US" dirty="0"/>
              <a:t>Training for teachers</a:t>
            </a:r>
            <a:r>
              <a:rPr lang="en-US"/>
              <a:t>: Lessons</a:t>
            </a:r>
            <a:endParaRPr lang="en-US" dirty="0"/>
          </a:p>
        </p:txBody>
      </p:sp>
    </p:spTree>
    <p:extLst>
      <p:ext uri="{BB962C8B-B14F-4D97-AF65-F5344CB8AC3E}">
        <p14:creationId xmlns:p14="http://schemas.microsoft.com/office/powerpoint/2010/main" val="3382272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C3D674-3D59-4E93-80CA-0C0A9095E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C884B8F8-FDC9-498B-9960-5D7260AF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A0416B84-897B-4E18-913D-751C46F0DD1B}"/>
              </a:ext>
            </a:extLst>
          </p:cNvPr>
          <p:cNvSpPr>
            <a:spLocks noGrp="1"/>
          </p:cNvSpPr>
          <p:nvPr>
            <p:ph type="title"/>
          </p:nvPr>
        </p:nvSpPr>
        <p:spPr>
          <a:xfrm>
            <a:off x="1451580" y="804520"/>
            <a:ext cx="4176511" cy="1049235"/>
          </a:xfrm>
        </p:spPr>
        <p:txBody>
          <a:bodyPr>
            <a:normAutofit/>
          </a:bodyPr>
          <a:lstStyle/>
          <a:p>
            <a:r>
              <a:rPr lang="en-US"/>
              <a:t>What is exemplary work?</a:t>
            </a:r>
          </a:p>
        </p:txBody>
      </p:sp>
      <p:sp>
        <p:nvSpPr>
          <p:cNvPr id="13" name="Rectangle 12">
            <a:extLst>
              <a:ext uri="{FF2B5EF4-FFF2-40B4-BE49-F238E27FC236}">
                <a16:creationId xmlns:a16="http://schemas.microsoft.com/office/drawing/2014/main" id="{EF2A81E1-BCBE-426B-8C09-33274E69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Content Placeholder 2">
            <a:extLst>
              <a:ext uri="{FF2B5EF4-FFF2-40B4-BE49-F238E27FC236}">
                <a16:creationId xmlns:a16="http://schemas.microsoft.com/office/drawing/2014/main" id="{65BFAF16-2A2D-4257-BF96-9FF027BD6B30}"/>
              </a:ext>
            </a:extLst>
          </p:cNvPr>
          <p:cNvSpPr>
            <a:spLocks noGrp="1"/>
          </p:cNvSpPr>
          <p:nvPr>
            <p:ph idx="1"/>
          </p:nvPr>
        </p:nvSpPr>
        <p:spPr>
          <a:xfrm>
            <a:off x="732714" y="2015732"/>
            <a:ext cx="5609946" cy="4183858"/>
          </a:xfrm>
        </p:spPr>
        <p:txBody>
          <a:bodyPr>
            <a:normAutofit/>
          </a:bodyPr>
          <a:lstStyle/>
          <a:p>
            <a:pPr>
              <a:lnSpc>
                <a:spcPct val="110000"/>
              </a:lnSpc>
            </a:pPr>
            <a:r>
              <a:rPr lang="en-US"/>
              <a:t>Exemplary work is what "the best" of something looks like. It does not necessarily have to be a student's work – it can be an example of something you created. Perhaps as part of your bulletin board, you have "exemplary writing" and have an example for each grade level in your class. </a:t>
            </a:r>
          </a:p>
          <a:p>
            <a:pPr>
              <a:lnSpc>
                <a:spcPct val="110000"/>
              </a:lnSpc>
            </a:pPr>
            <a:r>
              <a:rPr lang="en-US"/>
              <a:t>The purpose of hanging exemplary work is so that students can see what you expect them to do. </a:t>
            </a:r>
          </a:p>
        </p:txBody>
      </p:sp>
      <p:pic>
        <p:nvPicPr>
          <p:cNvPr id="4" name="Picture 4" descr="A close up of text on a white background&#10;&#10;Description automatically generated">
            <a:extLst>
              <a:ext uri="{FF2B5EF4-FFF2-40B4-BE49-F238E27FC236}">
                <a16:creationId xmlns:a16="http://schemas.microsoft.com/office/drawing/2014/main" id="{A1C4E8FA-91C8-44E7-B41C-371C7EA520C7}"/>
              </a:ext>
            </a:extLst>
          </p:cNvPr>
          <p:cNvPicPr>
            <a:picLocks noChangeAspect="1"/>
          </p:cNvPicPr>
          <p:nvPr/>
        </p:nvPicPr>
        <p:blipFill>
          <a:blip r:embed="rId2"/>
          <a:stretch>
            <a:fillRect/>
          </a:stretch>
        </p:blipFill>
        <p:spPr>
          <a:xfrm>
            <a:off x="6762385" y="129848"/>
            <a:ext cx="4860944" cy="6141629"/>
          </a:xfrm>
          <a:prstGeom prst="rect">
            <a:avLst/>
          </a:prstGeom>
        </p:spPr>
      </p:pic>
      <p:pic>
        <p:nvPicPr>
          <p:cNvPr id="15" name="Picture 14">
            <a:extLst>
              <a:ext uri="{FF2B5EF4-FFF2-40B4-BE49-F238E27FC236}">
                <a16:creationId xmlns:a16="http://schemas.microsoft.com/office/drawing/2014/main" id="{39D1DDD4-5BB3-45BA-B9B3-06B62299AD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a16="http://schemas.microsoft.com/office/drawing/2014/main" id="{A24DAE64-2302-42EA-8239-F2F0775CA5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45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87E0-1258-4C05-83FC-D4B3DDDE1C3C}"/>
              </a:ext>
            </a:extLst>
          </p:cNvPr>
          <p:cNvSpPr>
            <a:spLocks noGrp="1"/>
          </p:cNvSpPr>
          <p:nvPr>
            <p:ph type="title"/>
          </p:nvPr>
        </p:nvSpPr>
        <p:spPr/>
        <p:txBody>
          <a:bodyPr/>
          <a:lstStyle/>
          <a:p>
            <a:r>
              <a:rPr lang="en-US"/>
              <a:t>Your classroom</a:t>
            </a:r>
          </a:p>
        </p:txBody>
      </p:sp>
      <p:sp>
        <p:nvSpPr>
          <p:cNvPr id="3" name="Content Placeholder 2">
            <a:extLst>
              <a:ext uri="{FF2B5EF4-FFF2-40B4-BE49-F238E27FC236}">
                <a16:creationId xmlns:a16="http://schemas.microsoft.com/office/drawing/2014/main" id="{C1418529-7925-488A-821C-817E82B3E539}"/>
              </a:ext>
            </a:extLst>
          </p:cNvPr>
          <p:cNvSpPr>
            <a:spLocks noGrp="1"/>
          </p:cNvSpPr>
          <p:nvPr>
            <p:ph idx="1"/>
          </p:nvPr>
        </p:nvSpPr>
        <p:spPr>
          <a:xfrm>
            <a:off x="1451579" y="2015732"/>
            <a:ext cx="9603275" cy="4255745"/>
          </a:xfrm>
        </p:spPr>
        <p:txBody>
          <a:bodyPr>
            <a:normAutofit/>
          </a:bodyPr>
          <a:lstStyle/>
          <a:p>
            <a:r>
              <a:rPr lang="en-US"/>
              <a:t>When students are done with indepdendent work, there should be clear instructions as to what they should do next. Please do not assign them another worksheet to "keep them busy." </a:t>
            </a:r>
          </a:p>
          <a:p>
            <a:r>
              <a:rPr lang="en-US"/>
              <a:t>We highly encourage project stations or activities they can do at their desk such as games, building materials, educational apps, and more. </a:t>
            </a:r>
          </a:p>
          <a:p>
            <a:r>
              <a:rPr lang="en-US"/>
              <a:t>You may have focused independent projects for kids to work on. For example, if studying air craft, perhaps each student is building a model airplane, reading about airplanes, or doing an airplane app on the tablet. </a:t>
            </a:r>
            <a:endParaRPr lang="en-US" dirty="0"/>
          </a:p>
          <a:p>
            <a:r>
              <a:rPr lang="en-US"/>
              <a:t>When the entire class is done, you might consider a whole-class game such as Uno. Play is important for bonding, especially in the younger grades. </a:t>
            </a:r>
            <a:endParaRPr lang="en-US" dirty="0"/>
          </a:p>
        </p:txBody>
      </p:sp>
    </p:spTree>
    <p:extLst>
      <p:ext uri="{BB962C8B-B14F-4D97-AF65-F5344CB8AC3E}">
        <p14:creationId xmlns:p14="http://schemas.microsoft.com/office/powerpoint/2010/main" val="409114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685B0-6B73-452E-B715-9F4E3FCC2837}"/>
              </a:ext>
            </a:extLst>
          </p:cNvPr>
          <p:cNvSpPr>
            <a:spLocks noGrp="1"/>
          </p:cNvSpPr>
          <p:nvPr>
            <p:ph type="title"/>
          </p:nvPr>
        </p:nvSpPr>
        <p:spPr/>
        <p:txBody>
          <a:bodyPr/>
          <a:lstStyle/>
          <a:p>
            <a:r>
              <a:rPr lang="en-US" dirty="0"/>
              <a:t>Hands-on activities</a:t>
            </a:r>
          </a:p>
        </p:txBody>
      </p:sp>
      <p:sp>
        <p:nvSpPr>
          <p:cNvPr id="3" name="Content Placeholder 2">
            <a:extLst>
              <a:ext uri="{FF2B5EF4-FFF2-40B4-BE49-F238E27FC236}">
                <a16:creationId xmlns:a16="http://schemas.microsoft.com/office/drawing/2014/main" id="{17A4AD1B-5225-4820-9431-77D29E98FAE8}"/>
              </a:ext>
            </a:extLst>
          </p:cNvPr>
          <p:cNvSpPr>
            <a:spLocks noGrp="1"/>
          </p:cNvSpPr>
          <p:nvPr>
            <p:ph idx="1"/>
          </p:nvPr>
        </p:nvSpPr>
        <p:spPr/>
        <p:txBody>
          <a:bodyPr/>
          <a:lstStyle/>
          <a:p>
            <a:r>
              <a:rPr lang="en-US" dirty="0"/>
              <a:t>Should be utilized in as many subjects as possible, although they are easily accessible in science or social studies. </a:t>
            </a:r>
          </a:p>
          <a:p>
            <a:r>
              <a:rPr lang="en-US" dirty="0"/>
              <a:t>Make models, do experiments, use math manipulatives, phonics manipulatives, hands-on spelling words. </a:t>
            </a:r>
          </a:p>
          <a:p>
            <a:r>
              <a:rPr lang="en-US" dirty="0"/>
              <a:t>If you need ideas on how to make lessons more engaging, talk with other teachers or administrators </a:t>
            </a:r>
          </a:p>
          <a:p>
            <a:pPr marL="0" indent="0">
              <a:buNone/>
            </a:pPr>
            <a:r>
              <a:rPr lang="en-US"/>
              <a:t>Please read this article: </a:t>
            </a:r>
            <a:r>
              <a:rPr lang="en-US" dirty="0">
                <a:ea typeface="+mn-lt"/>
                <a:cs typeface="+mn-lt"/>
                <a:hlinkClick r:id="rId2"/>
              </a:rPr>
              <a:t>https://www.td.org/insights/debunk-this-people-remember-10-percent-of-what-they-read</a:t>
            </a:r>
            <a:endParaRPr lang="en-US" dirty="0">
              <a:ea typeface="+mn-lt"/>
              <a:cs typeface="+mn-lt"/>
            </a:endParaRPr>
          </a:p>
        </p:txBody>
      </p:sp>
    </p:spTree>
    <p:extLst>
      <p:ext uri="{BB962C8B-B14F-4D97-AF65-F5344CB8AC3E}">
        <p14:creationId xmlns:p14="http://schemas.microsoft.com/office/powerpoint/2010/main" val="2491634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3AD76-8118-4969-BC21-DA99D8D90DD5}"/>
              </a:ext>
            </a:extLst>
          </p:cNvPr>
          <p:cNvSpPr>
            <a:spLocks noGrp="1"/>
          </p:cNvSpPr>
          <p:nvPr>
            <p:ph type="title"/>
          </p:nvPr>
        </p:nvSpPr>
        <p:spPr/>
        <p:txBody>
          <a:bodyPr/>
          <a:lstStyle/>
          <a:p>
            <a:r>
              <a:rPr lang="en-US" dirty="0"/>
              <a:t>Units </a:t>
            </a:r>
          </a:p>
        </p:txBody>
      </p:sp>
      <p:sp>
        <p:nvSpPr>
          <p:cNvPr id="3" name="Content Placeholder 2">
            <a:extLst>
              <a:ext uri="{FF2B5EF4-FFF2-40B4-BE49-F238E27FC236}">
                <a16:creationId xmlns:a16="http://schemas.microsoft.com/office/drawing/2014/main" id="{4CED0EB5-040D-4663-AC21-0BC1848993B7}"/>
              </a:ext>
            </a:extLst>
          </p:cNvPr>
          <p:cNvSpPr>
            <a:spLocks noGrp="1"/>
          </p:cNvSpPr>
          <p:nvPr>
            <p:ph idx="1"/>
          </p:nvPr>
        </p:nvSpPr>
        <p:spPr>
          <a:xfrm>
            <a:off x="1451579" y="2015732"/>
            <a:ext cx="9603275" cy="4037749"/>
          </a:xfrm>
        </p:spPr>
        <p:txBody>
          <a:bodyPr>
            <a:normAutofit fontScale="92500" lnSpcReduction="10000"/>
          </a:bodyPr>
          <a:lstStyle/>
          <a:p>
            <a:r>
              <a:rPr lang="en-US" dirty="0"/>
              <a:t>Unit based lessons are HIGHLY encouraged as it ties in information for kids better than separated lessons. Here are some suggestions for examples: </a:t>
            </a:r>
          </a:p>
          <a:p>
            <a:r>
              <a:rPr lang="en-US" dirty="0"/>
              <a:t>Studying Chemistry? Read about a famous Chemist in reading, research chemistry inventions for social studies, create a time-line of when the periodic table was invented, look at the periodic table, atomic mass, numbers, </a:t>
            </a:r>
            <a:r>
              <a:rPr lang="en-US" dirty="0" err="1"/>
              <a:t>etc</a:t>
            </a:r>
            <a:r>
              <a:rPr lang="en-US" dirty="0"/>
              <a:t>… (also do regular math curriculum)</a:t>
            </a:r>
          </a:p>
          <a:p>
            <a:r>
              <a:rPr lang="en-US" dirty="0"/>
              <a:t>Do you love the civil war era? Read a biography of Harriet Tubman, create a time-line of that era, research the science of railroads, write about the civil war using Institute for Excellence in Writing lessons… (also do regular math curriculum) </a:t>
            </a:r>
          </a:p>
          <a:p>
            <a:r>
              <a:rPr lang="en-US" dirty="0"/>
              <a:t>Generally, start with a science curriculum OR social studies curriculum and then build on that. Your room should have a time-line in it so students can have a visual. If you need more ideas, please ask Stacey, she is brimming with ideas. </a:t>
            </a:r>
          </a:p>
        </p:txBody>
      </p:sp>
    </p:spTree>
    <p:extLst>
      <p:ext uri="{BB962C8B-B14F-4D97-AF65-F5344CB8AC3E}">
        <p14:creationId xmlns:p14="http://schemas.microsoft.com/office/powerpoint/2010/main" val="2731929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9E993-9C71-4BED-9BC9-2CE8DAE60D1C}"/>
              </a:ext>
            </a:extLst>
          </p:cNvPr>
          <p:cNvSpPr>
            <a:spLocks noGrp="1"/>
          </p:cNvSpPr>
          <p:nvPr>
            <p:ph type="title"/>
          </p:nvPr>
        </p:nvSpPr>
        <p:spPr/>
        <p:txBody>
          <a:bodyPr/>
          <a:lstStyle/>
          <a:p>
            <a:r>
              <a:rPr lang="en-US"/>
              <a:t>Resources for lesson planning</a:t>
            </a:r>
          </a:p>
        </p:txBody>
      </p:sp>
      <p:sp>
        <p:nvSpPr>
          <p:cNvPr id="3" name="Content Placeholder 2">
            <a:extLst>
              <a:ext uri="{FF2B5EF4-FFF2-40B4-BE49-F238E27FC236}">
                <a16:creationId xmlns:a16="http://schemas.microsoft.com/office/drawing/2014/main" id="{33BE5DDE-A2BD-45DD-B88A-9985DED9E04D}"/>
              </a:ext>
            </a:extLst>
          </p:cNvPr>
          <p:cNvSpPr>
            <a:spLocks noGrp="1"/>
          </p:cNvSpPr>
          <p:nvPr>
            <p:ph idx="1"/>
          </p:nvPr>
        </p:nvSpPr>
        <p:spPr/>
        <p:txBody>
          <a:bodyPr/>
          <a:lstStyle/>
          <a:p>
            <a:r>
              <a:rPr lang="en-US"/>
              <a:t>How to plan a unit: </a:t>
            </a:r>
            <a:r>
              <a:rPr lang="en-US" dirty="0">
                <a:ea typeface="+mn-lt"/>
                <a:cs typeface="+mn-lt"/>
                <a:hlinkClick r:id="rId2"/>
              </a:rPr>
              <a:t>https://www.scholastic.com/teachers/articles/teaching-content/10-guidelines-planning-units/</a:t>
            </a:r>
            <a:r>
              <a:rPr lang="en-US" dirty="0">
                <a:ea typeface="+mn-lt"/>
                <a:cs typeface="+mn-lt"/>
              </a:rPr>
              <a:t>  </a:t>
            </a:r>
            <a:r>
              <a:rPr lang="en-US" dirty="0">
                <a:ea typeface="+mn-lt"/>
                <a:cs typeface="+mn-lt"/>
                <a:hlinkClick r:id="rId3"/>
              </a:rPr>
              <a:t>https://www.thoughtco.com/what-is-a-thematic-unit-2081360</a:t>
            </a:r>
            <a:r>
              <a:rPr lang="en-US" dirty="0">
                <a:ea typeface="+mn-lt"/>
                <a:cs typeface="+mn-lt"/>
              </a:rPr>
              <a:t> </a:t>
            </a:r>
            <a:endParaRPr lang="en-US" dirty="0">
              <a:ea typeface="+mn-lt"/>
              <a:cs typeface="+mn-lt"/>
              <a:hlinkClick r:id="rId2"/>
            </a:endParaRPr>
          </a:p>
          <a:p>
            <a:endParaRPr lang="en-US" dirty="0">
              <a:ea typeface="+mn-lt"/>
              <a:cs typeface="+mn-lt"/>
            </a:endParaRPr>
          </a:p>
          <a:p>
            <a:endParaRPr lang="en-US" dirty="0"/>
          </a:p>
          <a:p>
            <a:endParaRPr lang="en-US" dirty="0"/>
          </a:p>
          <a:p>
            <a:endParaRPr lang="en-US" dirty="0"/>
          </a:p>
        </p:txBody>
      </p:sp>
    </p:spTree>
    <p:extLst>
      <p:ext uri="{BB962C8B-B14F-4D97-AF65-F5344CB8AC3E}">
        <p14:creationId xmlns:p14="http://schemas.microsoft.com/office/powerpoint/2010/main" val="2027301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9990-30B9-46E9-83D2-FC5B43F3BEEA}"/>
              </a:ext>
            </a:extLst>
          </p:cNvPr>
          <p:cNvSpPr>
            <a:spLocks noGrp="1"/>
          </p:cNvSpPr>
          <p:nvPr>
            <p:ph type="title"/>
          </p:nvPr>
        </p:nvSpPr>
        <p:spPr/>
        <p:txBody>
          <a:bodyPr/>
          <a:lstStyle/>
          <a:p>
            <a:r>
              <a:rPr lang="en-US"/>
              <a:t>Research</a:t>
            </a:r>
          </a:p>
        </p:txBody>
      </p:sp>
      <p:sp>
        <p:nvSpPr>
          <p:cNvPr id="3" name="Content Placeholder 2">
            <a:extLst>
              <a:ext uri="{FF2B5EF4-FFF2-40B4-BE49-F238E27FC236}">
                <a16:creationId xmlns:a16="http://schemas.microsoft.com/office/drawing/2014/main" id="{FE38049C-5B93-4FF2-B20E-77DE358B8F40}"/>
              </a:ext>
            </a:extLst>
          </p:cNvPr>
          <p:cNvSpPr>
            <a:spLocks noGrp="1"/>
          </p:cNvSpPr>
          <p:nvPr>
            <p:ph idx="1"/>
          </p:nvPr>
        </p:nvSpPr>
        <p:spPr/>
        <p:txBody>
          <a:bodyPr/>
          <a:lstStyle/>
          <a:p>
            <a:r>
              <a:rPr lang="en-US"/>
              <a:t>Benefits of thematic units: </a:t>
            </a:r>
            <a:r>
              <a:rPr lang="en-US" dirty="0">
                <a:ea typeface="+mn-lt"/>
                <a:cs typeface="+mn-lt"/>
                <a:hlinkClick r:id="rId2"/>
              </a:rPr>
              <a:t>https://classroom.synonym.com/what-are-the-three-types-of-sermon-outlines-12084281.html</a:t>
            </a:r>
          </a:p>
          <a:p>
            <a:r>
              <a:rPr lang="en-US">
                <a:ea typeface="+mn-lt"/>
                <a:cs typeface="+mn-lt"/>
              </a:rPr>
              <a:t>Benefits of hands-on learning: </a:t>
            </a:r>
            <a:r>
              <a:rPr lang="en-US" dirty="0">
                <a:ea typeface="+mn-lt"/>
                <a:cs typeface="+mn-lt"/>
                <a:hlinkClick r:id="rId3"/>
              </a:rPr>
              <a:t>http://educationassociates.com/case-for-hands-on-learning/</a:t>
            </a:r>
          </a:p>
          <a:p>
            <a:r>
              <a:rPr lang="en-US">
                <a:ea typeface="+mn-lt"/>
                <a:cs typeface="+mn-lt"/>
              </a:rPr>
              <a:t>Please read Educational Harbor's research page: </a:t>
            </a:r>
            <a:r>
              <a:rPr lang="en-US" dirty="0">
                <a:ea typeface="+mn-lt"/>
                <a:cs typeface="+mn-lt"/>
                <a:hlinkClick r:id="rId4"/>
              </a:rPr>
              <a:t>www.educationalharbor.com/research</a:t>
            </a:r>
            <a:endParaRPr lang="en-US" dirty="0">
              <a:ea typeface="+mn-lt"/>
              <a:cs typeface="+mn-lt"/>
            </a:endParaRPr>
          </a:p>
          <a:p>
            <a:endParaRPr lang="en-US" dirty="0">
              <a:ea typeface="+mn-lt"/>
              <a:cs typeface="+mn-lt"/>
            </a:endParaRPr>
          </a:p>
        </p:txBody>
      </p:sp>
    </p:spTree>
    <p:extLst>
      <p:ext uri="{BB962C8B-B14F-4D97-AF65-F5344CB8AC3E}">
        <p14:creationId xmlns:p14="http://schemas.microsoft.com/office/powerpoint/2010/main" val="638347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E92C6-685D-4DF2-B51A-A268C9199710}"/>
              </a:ext>
            </a:extLst>
          </p:cNvPr>
          <p:cNvSpPr>
            <a:spLocks noGrp="1"/>
          </p:cNvSpPr>
          <p:nvPr>
            <p:ph type="title"/>
          </p:nvPr>
        </p:nvSpPr>
        <p:spPr/>
        <p:txBody>
          <a:bodyPr/>
          <a:lstStyle/>
          <a:p>
            <a:r>
              <a:rPr lang="en-US" dirty="0"/>
              <a:t>Student led activities </a:t>
            </a:r>
          </a:p>
        </p:txBody>
      </p:sp>
      <p:sp>
        <p:nvSpPr>
          <p:cNvPr id="3" name="Content Placeholder 2">
            <a:extLst>
              <a:ext uri="{FF2B5EF4-FFF2-40B4-BE49-F238E27FC236}">
                <a16:creationId xmlns:a16="http://schemas.microsoft.com/office/drawing/2014/main" id="{FEBC6AD7-9CB2-4EAA-AA92-EED76991C5EB}"/>
              </a:ext>
            </a:extLst>
          </p:cNvPr>
          <p:cNvSpPr>
            <a:spLocks noGrp="1"/>
          </p:cNvSpPr>
          <p:nvPr>
            <p:ph idx="1"/>
          </p:nvPr>
        </p:nvSpPr>
        <p:spPr>
          <a:xfrm>
            <a:off x="874643" y="2015732"/>
            <a:ext cx="10180211" cy="3934494"/>
          </a:xfrm>
        </p:spPr>
        <p:txBody>
          <a:bodyPr>
            <a:normAutofit/>
          </a:bodyPr>
          <a:lstStyle/>
          <a:p>
            <a:r>
              <a:rPr lang="en-US" dirty="0"/>
              <a:t>For Science and Social studies, you can also use “Fun School Thinking Tree” books. These books are generally student-led, especially for science and social studies. </a:t>
            </a:r>
          </a:p>
          <a:p>
            <a:r>
              <a:rPr lang="en-US" dirty="0"/>
              <a:t>We definitely encourage students to research topics that are important to them. You may want to consider sometimes doing teacher-led (like you planning a civil war unit) and sometimes student-led (like 2 weeks of independent study). </a:t>
            </a:r>
          </a:p>
          <a:p>
            <a:r>
              <a:rPr lang="en-US" dirty="0"/>
              <a:t>Science fair is highly encouraged, although most of it should be done IN CLASS. Do NOT send science fair work home! (Parents sort of hate it!) </a:t>
            </a:r>
          </a:p>
          <a:p>
            <a:r>
              <a:rPr lang="en-US" dirty="0"/>
              <a:t>History fair is another good way to get kids involved in student-led history activities. </a:t>
            </a:r>
          </a:p>
        </p:txBody>
      </p:sp>
    </p:spTree>
    <p:extLst>
      <p:ext uri="{BB962C8B-B14F-4D97-AF65-F5344CB8AC3E}">
        <p14:creationId xmlns:p14="http://schemas.microsoft.com/office/powerpoint/2010/main" val="2218810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BCA25-EFAB-45F4-B5D2-86B61440F37B}"/>
              </a:ext>
            </a:extLst>
          </p:cNvPr>
          <p:cNvSpPr>
            <a:spLocks noGrp="1"/>
          </p:cNvSpPr>
          <p:nvPr>
            <p:ph type="title"/>
          </p:nvPr>
        </p:nvSpPr>
        <p:spPr/>
        <p:txBody>
          <a:bodyPr/>
          <a:lstStyle/>
          <a:p>
            <a:r>
              <a:rPr lang="en-US" dirty="0"/>
              <a:t>This is what we look for in your lessons:</a:t>
            </a:r>
          </a:p>
        </p:txBody>
      </p:sp>
      <p:sp>
        <p:nvSpPr>
          <p:cNvPr id="3" name="Content Placeholder 2">
            <a:extLst>
              <a:ext uri="{FF2B5EF4-FFF2-40B4-BE49-F238E27FC236}">
                <a16:creationId xmlns:a16="http://schemas.microsoft.com/office/drawing/2014/main" id="{EDCA1EBC-09A1-4DC3-B8BE-A518E7BA66FF}"/>
              </a:ext>
            </a:extLst>
          </p:cNvPr>
          <p:cNvSpPr>
            <a:spLocks noGrp="1"/>
          </p:cNvSpPr>
          <p:nvPr>
            <p:ph idx="1"/>
          </p:nvPr>
        </p:nvSpPr>
        <p:spPr>
          <a:xfrm>
            <a:off x="1451579" y="2015731"/>
            <a:ext cx="9603275" cy="4133277"/>
          </a:xfrm>
        </p:spPr>
        <p:txBody>
          <a:bodyPr>
            <a:normAutofit fontScale="92500" lnSpcReduction="10000"/>
          </a:bodyPr>
          <a:lstStyle/>
          <a:p>
            <a:r>
              <a:rPr lang="en-US" dirty="0"/>
              <a:t>Creativity</a:t>
            </a:r>
          </a:p>
          <a:p>
            <a:r>
              <a:rPr lang="en-US" dirty="0"/>
              <a:t>Not just “teaching the book” </a:t>
            </a:r>
          </a:p>
          <a:p>
            <a:r>
              <a:rPr lang="en-US" dirty="0"/>
              <a:t>That your lessons include projects and hands-on activities on a regular basis</a:t>
            </a:r>
          </a:p>
          <a:p>
            <a:r>
              <a:rPr lang="en-US" dirty="0"/>
              <a:t>That your lessons include critical thinking and problem solving for students</a:t>
            </a:r>
          </a:p>
          <a:p>
            <a:r>
              <a:rPr lang="en-US" dirty="0"/>
              <a:t>That your lessons are adjusted to suit individual students as much as possible</a:t>
            </a:r>
          </a:p>
          <a:p>
            <a:r>
              <a:rPr lang="en-US" dirty="0"/>
              <a:t>That your lessons utilized student data for initial planning (data binder) </a:t>
            </a:r>
          </a:p>
          <a:p>
            <a:r>
              <a:rPr lang="en-US" dirty="0"/>
              <a:t>That the book and curriculum is aligned to the standards (standards binder)</a:t>
            </a:r>
          </a:p>
          <a:p>
            <a:r>
              <a:rPr lang="en-US" dirty="0"/>
              <a:t>Notes on how you adjusted lessons for students </a:t>
            </a:r>
          </a:p>
          <a:p>
            <a:r>
              <a:rPr lang="en-US" dirty="0"/>
              <a:t>Notes on tutoring students, changing their small groups around, and giving extra assistance. </a:t>
            </a:r>
          </a:p>
          <a:p>
            <a:endParaRPr lang="en-US" dirty="0"/>
          </a:p>
        </p:txBody>
      </p:sp>
    </p:spTree>
    <p:extLst>
      <p:ext uri="{BB962C8B-B14F-4D97-AF65-F5344CB8AC3E}">
        <p14:creationId xmlns:p14="http://schemas.microsoft.com/office/powerpoint/2010/main" val="339126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C0BF6-EE94-461C-9A86-E75298C08BF1}"/>
              </a:ext>
            </a:extLst>
          </p:cNvPr>
          <p:cNvSpPr>
            <a:spLocks noGrp="1"/>
          </p:cNvSpPr>
          <p:nvPr>
            <p:ph type="ctrTitle"/>
          </p:nvPr>
        </p:nvSpPr>
        <p:spPr/>
        <p:txBody>
          <a:bodyPr/>
          <a:lstStyle/>
          <a:p>
            <a:r>
              <a:rPr lang="en-US" dirty="0"/>
              <a:t>Curriculum we have on file</a:t>
            </a:r>
          </a:p>
        </p:txBody>
      </p:sp>
    </p:spTree>
    <p:extLst>
      <p:ext uri="{BB962C8B-B14F-4D97-AF65-F5344CB8AC3E}">
        <p14:creationId xmlns:p14="http://schemas.microsoft.com/office/powerpoint/2010/main" val="2530449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F9E47-F2EB-4F6F-B652-93A140BB3F65}"/>
              </a:ext>
            </a:extLst>
          </p:cNvPr>
          <p:cNvSpPr>
            <a:spLocks noGrp="1"/>
          </p:cNvSpPr>
          <p:nvPr>
            <p:ph type="title"/>
          </p:nvPr>
        </p:nvSpPr>
        <p:spPr>
          <a:xfrm>
            <a:off x="1146779" y="168415"/>
            <a:ext cx="9603275" cy="1049235"/>
          </a:xfrm>
        </p:spPr>
        <p:txBody>
          <a:bodyPr>
            <a:normAutofit fontScale="90000"/>
          </a:bodyPr>
          <a:lstStyle/>
          <a:p>
            <a:r>
              <a:rPr lang="en-US" dirty="0"/>
              <a:t>Curriculum already approved: Curriculum must be approved by the administrator. These publishing companies have already been reviewed and approved</a:t>
            </a:r>
            <a:br>
              <a:rPr lang="en-US" sz="2800" dirty="0"/>
            </a:br>
            <a:endParaRPr lang="en-US" dirty="0"/>
          </a:p>
        </p:txBody>
      </p:sp>
      <p:sp>
        <p:nvSpPr>
          <p:cNvPr id="3" name="Content Placeholder 2">
            <a:extLst>
              <a:ext uri="{FF2B5EF4-FFF2-40B4-BE49-F238E27FC236}">
                <a16:creationId xmlns:a16="http://schemas.microsoft.com/office/drawing/2014/main" id="{67F228F1-5265-48A1-A80A-20004F655C18}"/>
              </a:ext>
            </a:extLst>
          </p:cNvPr>
          <p:cNvSpPr>
            <a:spLocks noGrp="1"/>
          </p:cNvSpPr>
          <p:nvPr>
            <p:ph idx="1"/>
          </p:nvPr>
        </p:nvSpPr>
        <p:spPr>
          <a:xfrm>
            <a:off x="-212035" y="1853754"/>
            <a:ext cx="12046226" cy="4282004"/>
          </a:xfrm>
        </p:spPr>
        <p:txBody>
          <a:bodyPr numCol="2">
            <a:normAutofit lnSpcReduction="10000"/>
          </a:bodyPr>
          <a:lstStyle/>
          <a:p>
            <a:pPr lvl="2"/>
            <a:r>
              <a:rPr lang="en-US" dirty="0"/>
              <a:t>Abeka (any subject)</a:t>
            </a:r>
            <a:endParaRPr lang="en-US" sz="1400" dirty="0"/>
          </a:p>
          <a:p>
            <a:pPr lvl="2"/>
            <a:r>
              <a:rPr lang="en-US" dirty="0"/>
              <a:t>Notgrass (History programs)</a:t>
            </a:r>
            <a:endParaRPr lang="en-US" sz="1400" dirty="0"/>
          </a:p>
          <a:p>
            <a:pPr lvl="2"/>
            <a:r>
              <a:rPr lang="en-US" dirty="0"/>
              <a:t>Saxon (math)</a:t>
            </a:r>
            <a:endParaRPr lang="en-US" sz="1400" dirty="0"/>
          </a:p>
          <a:p>
            <a:pPr lvl="2"/>
            <a:r>
              <a:rPr lang="en-US" dirty="0"/>
              <a:t>Math-U-See (this curriculum needs to be supplemented or can be used as a supplement)</a:t>
            </a:r>
            <a:endParaRPr lang="en-US" sz="1400" dirty="0"/>
          </a:p>
          <a:p>
            <a:pPr lvl="2"/>
            <a:r>
              <a:rPr lang="en-US" dirty="0" err="1"/>
              <a:t>Masterbooks</a:t>
            </a:r>
            <a:r>
              <a:rPr lang="en-US" dirty="0"/>
              <a:t> (needs to be supplemented with projects and hands-on activities)</a:t>
            </a:r>
            <a:endParaRPr lang="en-US" sz="1400" dirty="0"/>
          </a:p>
          <a:p>
            <a:pPr lvl="2"/>
            <a:r>
              <a:rPr lang="en-US" dirty="0"/>
              <a:t>BJU Press (depends on the curriculum. Middle school world history is a NO, 8</a:t>
            </a:r>
            <a:r>
              <a:rPr lang="en-US" baseline="30000" dirty="0"/>
              <a:t>th</a:t>
            </a:r>
            <a:r>
              <a:rPr lang="en-US" dirty="0"/>
              <a:t> Grade Earth Science is good for high school Earth Science)</a:t>
            </a:r>
            <a:endParaRPr lang="en-US" sz="1400" dirty="0"/>
          </a:p>
          <a:p>
            <a:pPr lvl="2"/>
            <a:r>
              <a:rPr lang="en-US" dirty="0"/>
              <a:t>Story of the World (Elementary history)</a:t>
            </a:r>
            <a:endParaRPr lang="en-US" sz="1400" dirty="0"/>
          </a:p>
          <a:p>
            <a:pPr lvl="2"/>
            <a:r>
              <a:rPr lang="en-US" dirty="0"/>
              <a:t>Institute for Excellence in Writing (writing programs)</a:t>
            </a:r>
            <a:endParaRPr lang="en-US" sz="1400" dirty="0"/>
          </a:p>
          <a:p>
            <a:pPr lvl="2"/>
            <a:r>
              <a:rPr lang="en-US" dirty="0"/>
              <a:t>Real Science for Kids (Elementary or middle only – NOT CHRISTIAN)</a:t>
            </a:r>
            <a:endParaRPr lang="en-US" sz="1400" dirty="0"/>
          </a:p>
          <a:p>
            <a:pPr lvl="2"/>
            <a:r>
              <a:rPr lang="en-US" dirty="0"/>
              <a:t>Apologia Science (any)</a:t>
            </a:r>
            <a:endParaRPr lang="en-US" sz="1400" dirty="0"/>
          </a:p>
          <a:p>
            <a:pPr lvl="2"/>
            <a:r>
              <a:rPr lang="en-US" dirty="0"/>
              <a:t>Fun School Thinking Tree Books (depends on the book – this is a supplement, best for science and social studies, although their poetry books are great)</a:t>
            </a:r>
            <a:endParaRPr lang="en-US" sz="1400" dirty="0"/>
          </a:p>
          <a:p>
            <a:pPr lvl="2"/>
            <a:r>
              <a:rPr lang="en-US" dirty="0"/>
              <a:t>PACE (use sparingly, if the above curriculum isn’t reaching the student, with approval)</a:t>
            </a:r>
            <a:endParaRPr lang="en-US" sz="1400" dirty="0"/>
          </a:p>
          <a:p>
            <a:pPr lvl="2"/>
            <a:r>
              <a:rPr lang="en-US" dirty="0"/>
              <a:t>Teaching Textbooks (math) is one grade level under the number, so this needs to be kept in mind. It should be used in tutoring or as a supplemental only, not as a main program. </a:t>
            </a:r>
          </a:p>
          <a:p>
            <a:pPr lvl="2"/>
            <a:r>
              <a:rPr lang="en-US" sz="1400" dirty="0"/>
              <a:t>Explode the Code (or anything Orton Gillingham) </a:t>
            </a:r>
          </a:p>
          <a:p>
            <a:pPr lvl="2"/>
            <a:r>
              <a:rPr lang="en-US" sz="1400" dirty="0"/>
              <a:t>Dianne Craft curriculum or recommendations from her site </a:t>
            </a:r>
          </a:p>
          <a:p>
            <a:pPr lvl="2"/>
            <a:r>
              <a:rPr lang="en-US" sz="1400" dirty="0"/>
              <a:t>Conscious discipline curriculum and lessons </a:t>
            </a:r>
          </a:p>
        </p:txBody>
      </p:sp>
    </p:spTree>
    <p:extLst>
      <p:ext uri="{BB962C8B-B14F-4D97-AF65-F5344CB8AC3E}">
        <p14:creationId xmlns:p14="http://schemas.microsoft.com/office/powerpoint/2010/main" val="28491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1A843-2B92-4107-8B9A-88780623C372}"/>
              </a:ext>
            </a:extLst>
          </p:cNvPr>
          <p:cNvSpPr>
            <a:spLocks noGrp="1"/>
          </p:cNvSpPr>
          <p:nvPr>
            <p:ph type="title"/>
          </p:nvPr>
        </p:nvSpPr>
        <p:spPr/>
        <p:txBody>
          <a:bodyPr/>
          <a:lstStyle/>
          <a:p>
            <a:r>
              <a:rPr lang="en-US" dirty="0"/>
              <a:t>Our Mission</a:t>
            </a:r>
          </a:p>
        </p:txBody>
      </p:sp>
      <p:sp>
        <p:nvSpPr>
          <p:cNvPr id="3" name="Content Placeholder 2">
            <a:extLst>
              <a:ext uri="{FF2B5EF4-FFF2-40B4-BE49-F238E27FC236}">
                <a16:creationId xmlns:a16="http://schemas.microsoft.com/office/drawing/2014/main" id="{2CB334A0-4E1B-44F9-9495-0EC62866163D}"/>
              </a:ext>
            </a:extLst>
          </p:cNvPr>
          <p:cNvSpPr>
            <a:spLocks noGrp="1"/>
          </p:cNvSpPr>
          <p:nvPr>
            <p:ph idx="1"/>
          </p:nvPr>
        </p:nvSpPr>
        <p:spPr/>
        <p:txBody>
          <a:bodyPr/>
          <a:lstStyle/>
          <a:p>
            <a:r>
              <a:rPr lang="en-US" sz="3200" dirty="0"/>
              <a:t>To provide quality Christian education that is individualized, research-based, and community-driven</a:t>
            </a:r>
            <a:r>
              <a:rPr lang="en-US" dirty="0"/>
              <a:t>. </a:t>
            </a:r>
          </a:p>
        </p:txBody>
      </p:sp>
    </p:spTree>
    <p:extLst>
      <p:ext uri="{BB962C8B-B14F-4D97-AF65-F5344CB8AC3E}">
        <p14:creationId xmlns:p14="http://schemas.microsoft.com/office/powerpoint/2010/main" val="1391196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D680-243F-4315-8DE3-96149C27E9E6}"/>
              </a:ext>
            </a:extLst>
          </p:cNvPr>
          <p:cNvSpPr>
            <a:spLocks noGrp="1"/>
          </p:cNvSpPr>
          <p:nvPr>
            <p:ph type="title"/>
          </p:nvPr>
        </p:nvSpPr>
        <p:spPr/>
        <p:txBody>
          <a:bodyPr/>
          <a:lstStyle/>
          <a:p>
            <a:r>
              <a:rPr lang="en-US" dirty="0"/>
              <a:t>Unapproved curriculum</a:t>
            </a:r>
          </a:p>
        </p:txBody>
      </p:sp>
      <p:sp>
        <p:nvSpPr>
          <p:cNvPr id="3" name="Content Placeholder 2">
            <a:extLst>
              <a:ext uri="{FF2B5EF4-FFF2-40B4-BE49-F238E27FC236}">
                <a16:creationId xmlns:a16="http://schemas.microsoft.com/office/drawing/2014/main" id="{10151DD6-3321-45B6-B20E-E121CA94EB90}"/>
              </a:ext>
            </a:extLst>
          </p:cNvPr>
          <p:cNvSpPr>
            <a:spLocks noGrp="1"/>
          </p:cNvSpPr>
          <p:nvPr>
            <p:ph idx="1"/>
          </p:nvPr>
        </p:nvSpPr>
        <p:spPr>
          <a:xfrm>
            <a:off x="649357" y="2015732"/>
            <a:ext cx="10405497" cy="4318807"/>
          </a:xfrm>
        </p:spPr>
        <p:txBody>
          <a:bodyPr/>
          <a:lstStyle/>
          <a:p>
            <a:pPr lvl="1"/>
            <a:r>
              <a:rPr lang="en-US" dirty="0"/>
              <a:t>Authentic non-text-book sources are always appreciated. These include award-winning literature, classics, research texts (such as Usborne books, Eyewitness books, and other non-fiction. Since administration cannot possibly read all non-text-book literature, it is up to the teacher to preview it. Please avoid romantic relationships until high school. Be sure to check with parents about magical content to respect their wishes. </a:t>
            </a:r>
            <a:endParaRPr lang="en-US" sz="1600" dirty="0"/>
          </a:p>
          <a:p>
            <a:pPr lvl="1"/>
            <a:r>
              <a:rPr lang="en-US" dirty="0"/>
              <a:t>Teachers Pay Teachers lessons and activities can be used to supplement chosen curriculum and it can be a good place to get planning guides for literature. Please check the lesson for hands-on activities, out-of-the-box projects, and in-depth critical thinking questions and connections. If you need assistance, feel free to ask admin. TPT should NOT be your go-to for every lesson and for the main meat of your curriculum. </a:t>
            </a:r>
          </a:p>
          <a:p>
            <a:pPr lvl="1"/>
            <a:r>
              <a:rPr lang="en-US" dirty="0"/>
              <a:t>If you would like to use a different curriculum as your main curriculum, it must be approved by administration. </a:t>
            </a:r>
          </a:p>
        </p:txBody>
      </p:sp>
    </p:spTree>
    <p:extLst>
      <p:ext uri="{BB962C8B-B14F-4D97-AF65-F5344CB8AC3E}">
        <p14:creationId xmlns:p14="http://schemas.microsoft.com/office/powerpoint/2010/main" val="1391957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A5DC3-CE5F-4021-926F-6A589C0EF565}"/>
              </a:ext>
            </a:extLst>
          </p:cNvPr>
          <p:cNvSpPr>
            <a:spLocks noGrp="1"/>
          </p:cNvSpPr>
          <p:nvPr>
            <p:ph type="title"/>
          </p:nvPr>
        </p:nvSpPr>
        <p:spPr/>
        <p:txBody>
          <a:bodyPr/>
          <a:lstStyle/>
          <a:p>
            <a:r>
              <a:rPr lang="en-US" dirty="0"/>
              <a:t>Math materials and books we have</a:t>
            </a:r>
          </a:p>
        </p:txBody>
      </p:sp>
      <p:sp>
        <p:nvSpPr>
          <p:cNvPr id="3" name="Content Placeholder 2">
            <a:extLst>
              <a:ext uri="{FF2B5EF4-FFF2-40B4-BE49-F238E27FC236}">
                <a16:creationId xmlns:a16="http://schemas.microsoft.com/office/drawing/2014/main" id="{C6151BC7-A2BF-4CF3-9C9B-01A7A873D94B}"/>
              </a:ext>
            </a:extLst>
          </p:cNvPr>
          <p:cNvSpPr>
            <a:spLocks noGrp="1"/>
          </p:cNvSpPr>
          <p:nvPr>
            <p:ph idx="1"/>
          </p:nvPr>
        </p:nvSpPr>
        <p:spPr>
          <a:xfrm>
            <a:off x="1451579" y="2015732"/>
            <a:ext cx="9603275" cy="4040084"/>
          </a:xfrm>
        </p:spPr>
        <p:txBody>
          <a:bodyPr>
            <a:normAutofit fontScale="92500" lnSpcReduction="10000"/>
          </a:bodyPr>
          <a:lstStyle/>
          <a:p>
            <a:r>
              <a:rPr lang="en-US" dirty="0"/>
              <a:t>Abeka books and materials (Main program across the school)</a:t>
            </a:r>
          </a:p>
          <a:p>
            <a:r>
              <a:rPr lang="en-US" dirty="0"/>
              <a:t>Hands-on equations (beginning algebra, good for grades 4-8)</a:t>
            </a:r>
          </a:p>
          <a:p>
            <a:r>
              <a:rPr lang="en-US" dirty="0"/>
              <a:t>Math U See manipulatives – for elementary, middle, and high school</a:t>
            </a:r>
          </a:p>
          <a:p>
            <a:r>
              <a:rPr lang="en-US" dirty="0"/>
              <a:t>Math U See books and DVDs</a:t>
            </a:r>
          </a:p>
          <a:p>
            <a:r>
              <a:rPr lang="en-US" dirty="0"/>
              <a:t>Teaching textbooks books and CDs</a:t>
            </a:r>
          </a:p>
          <a:p>
            <a:r>
              <a:rPr lang="en-US" dirty="0"/>
              <a:t>Saxon books </a:t>
            </a:r>
          </a:p>
          <a:p>
            <a:r>
              <a:rPr lang="en-US" dirty="0"/>
              <a:t>Horizons books and manipulatives </a:t>
            </a:r>
          </a:p>
          <a:p>
            <a:r>
              <a:rPr lang="en-US" dirty="0"/>
              <a:t>Life of Fred (may not be used alone, but in addition to)</a:t>
            </a:r>
          </a:p>
          <a:p>
            <a:r>
              <a:rPr lang="en-US" dirty="0"/>
              <a:t>Spectrum (may not be used alone, but in addition to)</a:t>
            </a:r>
          </a:p>
        </p:txBody>
      </p:sp>
    </p:spTree>
    <p:extLst>
      <p:ext uri="{BB962C8B-B14F-4D97-AF65-F5344CB8AC3E}">
        <p14:creationId xmlns:p14="http://schemas.microsoft.com/office/powerpoint/2010/main" val="1847380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782AD-2F9B-435C-AB87-7BCB249A4120}"/>
              </a:ext>
            </a:extLst>
          </p:cNvPr>
          <p:cNvSpPr>
            <a:spLocks noGrp="1"/>
          </p:cNvSpPr>
          <p:nvPr>
            <p:ph type="title"/>
          </p:nvPr>
        </p:nvSpPr>
        <p:spPr/>
        <p:txBody>
          <a:bodyPr/>
          <a:lstStyle/>
          <a:p>
            <a:r>
              <a:rPr lang="en-US" dirty="0"/>
              <a:t>Language arts curriculum: writing </a:t>
            </a:r>
          </a:p>
        </p:txBody>
      </p:sp>
      <p:sp>
        <p:nvSpPr>
          <p:cNvPr id="3" name="Content Placeholder 2">
            <a:extLst>
              <a:ext uri="{FF2B5EF4-FFF2-40B4-BE49-F238E27FC236}">
                <a16:creationId xmlns:a16="http://schemas.microsoft.com/office/drawing/2014/main" id="{53D73F5D-A2A4-4495-966C-B8D4FD319041}"/>
              </a:ext>
            </a:extLst>
          </p:cNvPr>
          <p:cNvSpPr>
            <a:spLocks noGrp="1"/>
          </p:cNvSpPr>
          <p:nvPr>
            <p:ph idx="1"/>
          </p:nvPr>
        </p:nvSpPr>
        <p:spPr>
          <a:xfrm>
            <a:off x="1451579" y="1857582"/>
            <a:ext cx="9603275" cy="4198234"/>
          </a:xfrm>
        </p:spPr>
        <p:txBody>
          <a:bodyPr>
            <a:normAutofit fontScale="92500" lnSpcReduction="20000"/>
          </a:bodyPr>
          <a:lstStyle/>
          <a:p>
            <a:r>
              <a:rPr lang="en-US" dirty="0"/>
              <a:t>Writing Books A, 1, 2, and 3 by Diana King (Book A is grades 2-3, Book 1 is grades 4-5, Book 2 is middle school, Book 3 is high school): Teaches basic writing skills, mostly informational. This is also good for grammar and sentence structure. </a:t>
            </a:r>
          </a:p>
          <a:p>
            <a:r>
              <a:rPr lang="en-US" dirty="0"/>
              <a:t>They Say / I Say (High school – teaches persuasive writing) </a:t>
            </a:r>
          </a:p>
          <a:p>
            <a:r>
              <a:rPr lang="en-US" dirty="0"/>
              <a:t>Just Write: Creativity and Craft in Writing, books 1-3 (good for elementary and middle school) </a:t>
            </a:r>
          </a:p>
          <a:p>
            <a:r>
              <a:rPr lang="en-US" dirty="0"/>
              <a:t>Write your own adventure book (or Write your own story book) Good for elementary and early middle school </a:t>
            </a:r>
          </a:p>
          <a:p>
            <a:r>
              <a:rPr lang="en-US" dirty="0"/>
              <a:t>IEW: Institute for Excellence in Writing: Great for teaching outlining, note taking, and informational writing from research. Starts in grades 3-4, can be used through early high school. We have US History, World History, Medieval history, and more. This also has some sentence structure lessons </a:t>
            </a:r>
          </a:p>
          <a:p>
            <a:endParaRPr lang="en-US" dirty="0"/>
          </a:p>
          <a:p>
            <a:endParaRPr lang="en-US" dirty="0"/>
          </a:p>
        </p:txBody>
      </p:sp>
    </p:spTree>
    <p:extLst>
      <p:ext uri="{BB962C8B-B14F-4D97-AF65-F5344CB8AC3E}">
        <p14:creationId xmlns:p14="http://schemas.microsoft.com/office/powerpoint/2010/main" val="744632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3D199-1BE6-43B4-9042-D7DD5B9BBD91}"/>
              </a:ext>
            </a:extLst>
          </p:cNvPr>
          <p:cNvSpPr>
            <a:spLocks noGrp="1"/>
          </p:cNvSpPr>
          <p:nvPr>
            <p:ph type="title"/>
          </p:nvPr>
        </p:nvSpPr>
        <p:spPr/>
        <p:txBody>
          <a:bodyPr/>
          <a:lstStyle/>
          <a:p>
            <a:r>
              <a:rPr lang="en-US" dirty="0"/>
              <a:t>Language arts: Handwriting	</a:t>
            </a:r>
          </a:p>
        </p:txBody>
      </p:sp>
      <p:sp>
        <p:nvSpPr>
          <p:cNvPr id="3" name="Content Placeholder 2">
            <a:extLst>
              <a:ext uri="{FF2B5EF4-FFF2-40B4-BE49-F238E27FC236}">
                <a16:creationId xmlns:a16="http://schemas.microsoft.com/office/drawing/2014/main" id="{858E0FED-6EBC-4A43-8D9F-36E98C699DD1}"/>
              </a:ext>
            </a:extLst>
          </p:cNvPr>
          <p:cNvSpPr>
            <a:spLocks noGrp="1"/>
          </p:cNvSpPr>
          <p:nvPr>
            <p:ph idx="1"/>
          </p:nvPr>
        </p:nvSpPr>
        <p:spPr>
          <a:xfrm>
            <a:off x="1451579" y="2015732"/>
            <a:ext cx="9603275" cy="4037749"/>
          </a:xfrm>
        </p:spPr>
        <p:txBody>
          <a:bodyPr>
            <a:normAutofit fontScale="92500" lnSpcReduction="20000"/>
          </a:bodyPr>
          <a:lstStyle/>
          <a:p>
            <a:r>
              <a:rPr lang="en-US" dirty="0"/>
              <a:t>Handwriting without tears is our preferred hand-writing program</a:t>
            </a:r>
          </a:p>
          <a:p>
            <a:r>
              <a:rPr lang="en-US" dirty="0"/>
              <a:t>Cursive should be taught early and worked on in every class, every year</a:t>
            </a:r>
          </a:p>
          <a:p>
            <a:r>
              <a:rPr lang="en-US" dirty="0"/>
              <a:t>Writing cursive is just as important as reading it </a:t>
            </a:r>
          </a:p>
          <a:p>
            <a:r>
              <a:rPr lang="en-US" dirty="0"/>
              <a:t>We encourage teachers to order workbooks as opposed to printing pages every day – it’s actually cheaper.</a:t>
            </a:r>
          </a:p>
          <a:p>
            <a:r>
              <a:rPr lang="en-US" dirty="0"/>
              <a:t>Expect students to do their best on handwriting for final drafts, unless they have a diagnosis of Dyslexia, which may indicate a Dysgraphia as well. </a:t>
            </a:r>
          </a:p>
          <a:p>
            <a:r>
              <a:rPr lang="en-US" dirty="0"/>
              <a:t>If a student gets to late elementary or early middle school with Dysgraphia and cannot write well, still work on handwriting, but also start using technology to craft writing: Typing on a lap top, dictating into a device, </a:t>
            </a:r>
            <a:r>
              <a:rPr lang="en-US" dirty="0" err="1"/>
              <a:t>etc</a:t>
            </a:r>
            <a:r>
              <a:rPr lang="en-US" dirty="0"/>
              <a:t>… so they can express themselves in writing without worrying about the physical process of handwriting. </a:t>
            </a:r>
          </a:p>
        </p:txBody>
      </p:sp>
    </p:spTree>
    <p:extLst>
      <p:ext uri="{BB962C8B-B14F-4D97-AF65-F5344CB8AC3E}">
        <p14:creationId xmlns:p14="http://schemas.microsoft.com/office/powerpoint/2010/main" val="2581286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21BB-3EF1-4C5A-B521-03339F603336}"/>
              </a:ext>
            </a:extLst>
          </p:cNvPr>
          <p:cNvSpPr>
            <a:spLocks noGrp="1"/>
          </p:cNvSpPr>
          <p:nvPr>
            <p:ph type="title"/>
          </p:nvPr>
        </p:nvSpPr>
        <p:spPr/>
        <p:txBody>
          <a:bodyPr/>
          <a:lstStyle/>
          <a:p>
            <a:r>
              <a:rPr lang="en-US" dirty="0"/>
              <a:t>Language arts: Reading</a:t>
            </a:r>
          </a:p>
        </p:txBody>
      </p:sp>
      <p:sp>
        <p:nvSpPr>
          <p:cNvPr id="3" name="Content Placeholder 2">
            <a:extLst>
              <a:ext uri="{FF2B5EF4-FFF2-40B4-BE49-F238E27FC236}">
                <a16:creationId xmlns:a16="http://schemas.microsoft.com/office/drawing/2014/main" id="{443EC38B-A3EE-485D-B70D-7D4D9D9325BA}"/>
              </a:ext>
            </a:extLst>
          </p:cNvPr>
          <p:cNvSpPr>
            <a:spLocks noGrp="1"/>
          </p:cNvSpPr>
          <p:nvPr>
            <p:ph idx="1"/>
          </p:nvPr>
        </p:nvSpPr>
        <p:spPr>
          <a:xfrm>
            <a:off x="437323" y="1853754"/>
            <a:ext cx="11516138" cy="4454281"/>
          </a:xfrm>
        </p:spPr>
        <p:txBody>
          <a:bodyPr>
            <a:normAutofit fontScale="85000" lnSpcReduction="20000"/>
          </a:bodyPr>
          <a:lstStyle/>
          <a:p>
            <a:r>
              <a:rPr lang="en-US" dirty="0"/>
              <a:t>We encourage teachers to utilized published works as often as possible. Shorts stories, novels, and informational texts that the teacher has a passion to teach. </a:t>
            </a:r>
          </a:p>
          <a:p>
            <a:r>
              <a:rPr lang="en-US" dirty="0"/>
              <a:t>Be careful about books with magic or “sorcery” in them. Please send home or text parents for permission to read ALL fantasy. </a:t>
            </a:r>
          </a:p>
          <a:p>
            <a:r>
              <a:rPr lang="en-US" dirty="0"/>
              <a:t>Classics are preferable to newer texts due to content </a:t>
            </a:r>
          </a:p>
          <a:p>
            <a:r>
              <a:rPr lang="en-US" dirty="0"/>
              <a:t>ALWAYS pre-read books before presenting them to students </a:t>
            </a:r>
          </a:p>
          <a:p>
            <a:r>
              <a:rPr lang="en-US" dirty="0"/>
              <a:t>Consider a children’s magazine for informational text and articles </a:t>
            </a:r>
          </a:p>
          <a:p>
            <a:r>
              <a:rPr lang="en-US" dirty="0"/>
              <a:t>Fun school thinking tree has some poetry books and short story books that are fun and have response activities</a:t>
            </a:r>
          </a:p>
          <a:p>
            <a:r>
              <a:rPr lang="en-US" dirty="0"/>
              <a:t>Avoid books that do not promote Christian values (sex before marriage, glorifying drug use, same-sex marriage or dating, promotion of transgender ideals) </a:t>
            </a:r>
          </a:p>
          <a:p>
            <a:r>
              <a:rPr lang="en-US"/>
              <a:t>Textbooks may be purchased from Abeka, Alpha/Omega publishing, or </a:t>
            </a:r>
            <a:r>
              <a:rPr lang="en-US" err="1"/>
              <a:t>Masterbooks</a:t>
            </a:r>
            <a:r>
              <a:rPr lang="en-US"/>
              <a:t>. Please stay away from public-school general curriculum like textbooks.</a:t>
            </a:r>
            <a:r>
              <a:rPr lang="en-US" dirty="0"/>
              <a:t> </a:t>
            </a:r>
          </a:p>
          <a:p>
            <a:r>
              <a:rPr lang="en-US" dirty="0"/>
              <a:t>Don’t forget that reading can be taught by reading science and social studies texts, biographies, </a:t>
            </a:r>
            <a:r>
              <a:rPr lang="en-US" err="1"/>
              <a:t>etc</a:t>
            </a:r>
            <a:r>
              <a:rPr lang="en-US" dirty="0"/>
              <a:t>… </a:t>
            </a:r>
          </a:p>
        </p:txBody>
      </p:sp>
    </p:spTree>
    <p:extLst>
      <p:ext uri="{BB962C8B-B14F-4D97-AF65-F5344CB8AC3E}">
        <p14:creationId xmlns:p14="http://schemas.microsoft.com/office/powerpoint/2010/main" val="3961749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7355-A889-4C05-8A36-4EFC50320696}"/>
              </a:ext>
            </a:extLst>
          </p:cNvPr>
          <p:cNvSpPr>
            <a:spLocks noGrp="1"/>
          </p:cNvSpPr>
          <p:nvPr>
            <p:ph type="title"/>
          </p:nvPr>
        </p:nvSpPr>
        <p:spPr>
          <a:xfrm>
            <a:off x="1451579" y="804519"/>
            <a:ext cx="9603275" cy="1049235"/>
          </a:xfrm>
        </p:spPr>
        <p:txBody>
          <a:bodyPr/>
          <a:lstStyle/>
          <a:p>
            <a:r>
              <a:rPr lang="en-US" dirty="0"/>
              <a:t>Language arts – Phonics / vocabulary/spelling</a:t>
            </a:r>
          </a:p>
        </p:txBody>
      </p:sp>
      <p:sp>
        <p:nvSpPr>
          <p:cNvPr id="3" name="Content Placeholder 2">
            <a:extLst>
              <a:ext uri="{FF2B5EF4-FFF2-40B4-BE49-F238E27FC236}">
                <a16:creationId xmlns:a16="http://schemas.microsoft.com/office/drawing/2014/main" id="{819695CE-6A13-472F-AD0B-B5BD08C47257}"/>
              </a:ext>
            </a:extLst>
          </p:cNvPr>
          <p:cNvSpPr>
            <a:spLocks noGrp="1"/>
          </p:cNvSpPr>
          <p:nvPr>
            <p:ph idx="1"/>
          </p:nvPr>
        </p:nvSpPr>
        <p:spPr>
          <a:xfrm>
            <a:off x="569843" y="2015732"/>
            <a:ext cx="11224592" cy="4037749"/>
          </a:xfrm>
        </p:spPr>
        <p:txBody>
          <a:bodyPr>
            <a:normAutofit fontScale="85000" lnSpcReduction="20000"/>
          </a:bodyPr>
          <a:lstStyle/>
          <a:p>
            <a:r>
              <a:rPr lang="en-US" dirty="0"/>
              <a:t>For word work, we generally use “Words Their Way” which includes lessons, phonics, and word parts up through 5</a:t>
            </a:r>
            <a:r>
              <a:rPr lang="en-US" baseline="30000" dirty="0"/>
              <a:t>th</a:t>
            </a:r>
            <a:r>
              <a:rPr lang="en-US" dirty="0"/>
              <a:t> grade</a:t>
            </a:r>
          </a:p>
          <a:p>
            <a:r>
              <a:rPr lang="en-US" dirty="0"/>
              <a:t>We utilize “Explode the Code” in grades K-2, sometimes 3. The program goes through grade 5. It is a dyslexic program primarily in phonics. </a:t>
            </a:r>
          </a:p>
          <a:p>
            <a:r>
              <a:rPr lang="en-US" dirty="0"/>
              <a:t>We prefer MOST vocabulary not be taught in isolation. Please tie it into your science and social studies lessons. Some may need to be taught in isolation in conjunction with writing (like homophones). </a:t>
            </a:r>
          </a:p>
          <a:p>
            <a:r>
              <a:rPr lang="en-US" dirty="0"/>
              <a:t>You can also use the student’s writing to create spelling lists based on what the class misses the most. </a:t>
            </a:r>
          </a:p>
          <a:p>
            <a:r>
              <a:rPr lang="en-US" dirty="0"/>
              <a:t>You can do explicit spelling tests or just correct their spelling through writing, or (in older grades) teach them to use spell check. </a:t>
            </a:r>
          </a:p>
          <a:p>
            <a:r>
              <a:rPr lang="en-US" dirty="0"/>
              <a:t>Older students who come to us without good phonics or spelling might use “The Spelling Rules Workbook” or an explicit spelling program such as “Spelling Power” </a:t>
            </a:r>
          </a:p>
          <a:p>
            <a:r>
              <a:rPr lang="en-US" dirty="0"/>
              <a:t>SAT/ACT vocabulary might be taught in isolation in high school, but should be tied in as much as possible to the text being read </a:t>
            </a:r>
          </a:p>
          <a:p>
            <a:endParaRPr lang="en-US" dirty="0"/>
          </a:p>
        </p:txBody>
      </p:sp>
    </p:spTree>
    <p:extLst>
      <p:ext uri="{BB962C8B-B14F-4D97-AF65-F5344CB8AC3E}">
        <p14:creationId xmlns:p14="http://schemas.microsoft.com/office/powerpoint/2010/main" val="1416860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7687F-A56F-486F-A702-AE02067C4D37}"/>
              </a:ext>
            </a:extLst>
          </p:cNvPr>
          <p:cNvSpPr>
            <a:spLocks noGrp="1"/>
          </p:cNvSpPr>
          <p:nvPr>
            <p:ph type="title"/>
          </p:nvPr>
        </p:nvSpPr>
        <p:spPr/>
        <p:txBody>
          <a:bodyPr/>
          <a:lstStyle/>
          <a:p>
            <a:r>
              <a:rPr lang="en-US" dirty="0"/>
              <a:t>Science ideas</a:t>
            </a:r>
          </a:p>
        </p:txBody>
      </p:sp>
      <p:sp>
        <p:nvSpPr>
          <p:cNvPr id="3" name="Content Placeholder 2">
            <a:extLst>
              <a:ext uri="{FF2B5EF4-FFF2-40B4-BE49-F238E27FC236}">
                <a16:creationId xmlns:a16="http://schemas.microsoft.com/office/drawing/2014/main" id="{F7467C29-5AE8-418D-823E-6A19D8F097BC}"/>
              </a:ext>
            </a:extLst>
          </p:cNvPr>
          <p:cNvSpPr>
            <a:spLocks noGrp="1"/>
          </p:cNvSpPr>
          <p:nvPr>
            <p:ph idx="1"/>
          </p:nvPr>
        </p:nvSpPr>
        <p:spPr>
          <a:xfrm>
            <a:off x="463827" y="2015732"/>
            <a:ext cx="11343860" cy="4199538"/>
          </a:xfrm>
        </p:spPr>
        <p:txBody>
          <a:bodyPr>
            <a:normAutofit fontScale="85000" lnSpcReduction="20000"/>
          </a:bodyPr>
          <a:lstStyle/>
          <a:p>
            <a:r>
              <a:rPr lang="en-US" dirty="0"/>
              <a:t>Real Science for Kids: This is good for basic science concepts for elementary and middle school. Do not use this program for high school. It is not from a Christian perspective. It includes a lab book, making planning easier. </a:t>
            </a:r>
          </a:p>
          <a:p>
            <a:r>
              <a:rPr lang="en-US" dirty="0"/>
              <a:t>Apologia: This is good for high school. We utilize Apologia Biology, Chemistry, and Physical Science. Often includes videos and a response notebook, making lesson planning super easy. </a:t>
            </a:r>
          </a:p>
          <a:p>
            <a:r>
              <a:rPr lang="en-US" dirty="0"/>
              <a:t>Master Books: This is from a Christian perspective and generally includes a history component. Books are colorful and interesting. Sometimes includes videos as well. </a:t>
            </a:r>
          </a:p>
          <a:p>
            <a:r>
              <a:rPr lang="en-US" dirty="0"/>
              <a:t>In elementary and middle school, we stress creationism, although we point out that evolution is a theory. In high school we encourage students to look at the evidence on both sides and discuss it with their parents. </a:t>
            </a:r>
          </a:p>
          <a:p>
            <a:r>
              <a:rPr lang="en-US" dirty="0"/>
              <a:t>Use science to teach students how to take notes and research. Doodle notes are on teachers pay teachers and are a fun way to incorporate colors. </a:t>
            </a:r>
          </a:p>
          <a:p>
            <a:r>
              <a:rPr lang="en-US" dirty="0"/>
              <a:t>You can also teach mind mapping in different colors to students. </a:t>
            </a:r>
          </a:p>
          <a:p>
            <a:r>
              <a:rPr lang="en-US" dirty="0"/>
              <a:t>TEACH YOUR PASSION.  </a:t>
            </a:r>
          </a:p>
        </p:txBody>
      </p:sp>
    </p:spTree>
    <p:extLst>
      <p:ext uri="{BB962C8B-B14F-4D97-AF65-F5344CB8AC3E}">
        <p14:creationId xmlns:p14="http://schemas.microsoft.com/office/powerpoint/2010/main" val="633827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F2191-C253-48C7-A4AC-3E830E71CA11}"/>
              </a:ext>
            </a:extLst>
          </p:cNvPr>
          <p:cNvSpPr>
            <a:spLocks noGrp="1"/>
          </p:cNvSpPr>
          <p:nvPr>
            <p:ph type="title"/>
          </p:nvPr>
        </p:nvSpPr>
        <p:spPr/>
        <p:txBody>
          <a:bodyPr/>
          <a:lstStyle/>
          <a:p>
            <a:r>
              <a:rPr lang="en-US" dirty="0"/>
              <a:t>Social studies ideas	</a:t>
            </a:r>
          </a:p>
        </p:txBody>
      </p:sp>
      <p:sp>
        <p:nvSpPr>
          <p:cNvPr id="3" name="Content Placeholder 2">
            <a:extLst>
              <a:ext uri="{FF2B5EF4-FFF2-40B4-BE49-F238E27FC236}">
                <a16:creationId xmlns:a16="http://schemas.microsoft.com/office/drawing/2014/main" id="{22A79353-CF2E-4CCF-89C0-3E6AE1F547C7}"/>
              </a:ext>
            </a:extLst>
          </p:cNvPr>
          <p:cNvSpPr>
            <a:spLocks noGrp="1"/>
          </p:cNvSpPr>
          <p:nvPr>
            <p:ph idx="1"/>
          </p:nvPr>
        </p:nvSpPr>
        <p:spPr>
          <a:xfrm>
            <a:off x="371061" y="2015732"/>
            <a:ext cx="11449878" cy="4133277"/>
          </a:xfrm>
        </p:spPr>
        <p:txBody>
          <a:bodyPr>
            <a:normAutofit fontScale="92500" lnSpcReduction="10000"/>
          </a:bodyPr>
          <a:lstStyle/>
          <a:p>
            <a:r>
              <a:rPr lang="en-US" dirty="0"/>
              <a:t>Fun School Thinking Tree has a US history timeline for elementary and early middle that is interesting. (Christian perspective)</a:t>
            </a:r>
          </a:p>
          <a:p>
            <a:r>
              <a:rPr lang="en-US" dirty="0"/>
              <a:t>Notgrass history has an elementary program, a middle school program, and high school programs.  (Christian perspective) Incorporates music and fun activities </a:t>
            </a:r>
          </a:p>
          <a:p>
            <a:r>
              <a:rPr lang="en-US" dirty="0" err="1"/>
              <a:t>Masterbooks</a:t>
            </a:r>
            <a:r>
              <a:rPr lang="en-US" dirty="0"/>
              <a:t> has different series for elementary, middle, and high school. (Christian)</a:t>
            </a:r>
          </a:p>
          <a:p>
            <a:r>
              <a:rPr lang="en-US" dirty="0"/>
              <a:t>We generally use Notgrass US History in high school and </a:t>
            </a:r>
            <a:r>
              <a:rPr lang="en-US" dirty="0" err="1"/>
              <a:t>Masterbooks</a:t>
            </a:r>
            <a:r>
              <a:rPr lang="en-US" dirty="0"/>
              <a:t> World History and World Literature books for World History in high school. Notgrass has a lot of tie-ins to literature with suggestions on what to read to incorporate into English. Both Notgrass and </a:t>
            </a:r>
            <a:r>
              <a:rPr lang="en-US" dirty="0" err="1"/>
              <a:t>Masterbooks</a:t>
            </a:r>
            <a:r>
              <a:rPr lang="en-US" dirty="0"/>
              <a:t> are a bit dry on their own and needs supplementation in the form of lap books, doodle notes, projects, and model-building. </a:t>
            </a:r>
          </a:p>
          <a:p>
            <a:r>
              <a:rPr lang="en-US" dirty="0"/>
              <a:t>You can utilize teachers pay teachers for other related lessons, but please double check with administration if you are unsure of quality or content. </a:t>
            </a:r>
          </a:p>
          <a:p>
            <a:pPr marL="0" indent="0">
              <a:buNone/>
            </a:pPr>
            <a:endParaRPr lang="en-US" dirty="0"/>
          </a:p>
        </p:txBody>
      </p:sp>
    </p:spTree>
    <p:extLst>
      <p:ext uri="{BB962C8B-B14F-4D97-AF65-F5344CB8AC3E}">
        <p14:creationId xmlns:p14="http://schemas.microsoft.com/office/powerpoint/2010/main" val="1633389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F9A2-04E8-4636-A933-962BABCC4E9F}"/>
              </a:ext>
            </a:extLst>
          </p:cNvPr>
          <p:cNvSpPr>
            <a:spLocks noGrp="1"/>
          </p:cNvSpPr>
          <p:nvPr>
            <p:ph type="ctrTitle"/>
          </p:nvPr>
        </p:nvSpPr>
        <p:spPr/>
        <p:txBody>
          <a:bodyPr/>
          <a:lstStyle/>
          <a:p>
            <a:r>
              <a:rPr lang="en-US" dirty="0"/>
              <a:t>Homework and testing</a:t>
            </a:r>
          </a:p>
        </p:txBody>
      </p:sp>
    </p:spTree>
    <p:extLst>
      <p:ext uri="{BB962C8B-B14F-4D97-AF65-F5344CB8AC3E}">
        <p14:creationId xmlns:p14="http://schemas.microsoft.com/office/powerpoint/2010/main" val="3735334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3885-9D6B-44BC-AF1E-E855CCF9B752}"/>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C65A7575-D62C-4F7D-A17A-1B95CCF085C1}"/>
              </a:ext>
            </a:extLst>
          </p:cNvPr>
          <p:cNvSpPr>
            <a:spLocks noGrp="1"/>
          </p:cNvSpPr>
          <p:nvPr>
            <p:ph idx="1"/>
          </p:nvPr>
        </p:nvSpPr>
        <p:spPr>
          <a:xfrm>
            <a:off x="92765" y="1853754"/>
            <a:ext cx="11953461" cy="4401272"/>
          </a:xfrm>
        </p:spPr>
        <p:txBody>
          <a:bodyPr>
            <a:normAutofit fontScale="77500" lnSpcReduction="20000"/>
          </a:bodyPr>
          <a:lstStyle/>
          <a:p>
            <a:r>
              <a:rPr lang="en-US" dirty="0"/>
              <a:t>In elementary and middle school, there is NO scientific evidence that homework is beneficial after sitting in school for six hours. HOWEVER, we only have three and a half hours with our elementary and middle school students (9:30-1:00), so light homework is allowed as you might not be able to cover a years’ worth of materials otherwise.  You can assign LIGHT homework on Thursdays (no more than 2 assignments that the student can do on their own for elementary, 3 for middle school. </a:t>
            </a:r>
          </a:p>
          <a:p>
            <a:r>
              <a:rPr lang="en-US" dirty="0"/>
              <a:t>Homework should be LIGHT and not include new material, unless you assign reading, of course. </a:t>
            </a:r>
          </a:p>
          <a:p>
            <a:r>
              <a:rPr lang="en-US" dirty="0"/>
              <a:t>Homework should be based on the student’s academic level or have an accommodation (for example, a middle school class is reading </a:t>
            </a:r>
            <a:r>
              <a:rPr lang="en-US" i="1" dirty="0"/>
              <a:t>The Hunger Games</a:t>
            </a:r>
            <a:r>
              <a:rPr lang="en-US" dirty="0"/>
              <a:t>. One student can’t read it, so the teacher utilizes an audio book for him to follow while “reading” at home or during academic enrichment. </a:t>
            </a:r>
          </a:p>
          <a:p>
            <a:r>
              <a:rPr lang="en-US" dirty="0"/>
              <a:t>It could be a review of previous math concepts, finishing a writing assignment, or answering a question for science or social studies. </a:t>
            </a:r>
          </a:p>
          <a:p>
            <a:r>
              <a:rPr lang="en-US" dirty="0"/>
              <a:t>Kids should NOT be spending hours at home doing homework, so if a parent complains to you, please consider reducing the load. </a:t>
            </a:r>
          </a:p>
          <a:p>
            <a:r>
              <a:rPr lang="en-US" dirty="0"/>
              <a:t>Quality over Quantity. </a:t>
            </a:r>
          </a:p>
          <a:p>
            <a:r>
              <a:rPr lang="en-US" dirty="0"/>
              <a:t>There should be little-to-no consequences for not completing homework in elementary.  OK: missing the first 5 minutes of recess to start last night’s homework or finish a writing assignment they need to have done for class. NOT OK: missing all of recess to complete an assignment. </a:t>
            </a:r>
          </a:p>
        </p:txBody>
      </p:sp>
    </p:spTree>
    <p:extLst>
      <p:ext uri="{BB962C8B-B14F-4D97-AF65-F5344CB8AC3E}">
        <p14:creationId xmlns:p14="http://schemas.microsoft.com/office/powerpoint/2010/main" val="3313269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DFFB8-569F-4D9F-831D-1117431EE00F}"/>
              </a:ext>
            </a:extLst>
          </p:cNvPr>
          <p:cNvSpPr>
            <a:spLocks noGrp="1"/>
          </p:cNvSpPr>
          <p:nvPr>
            <p:ph type="title"/>
          </p:nvPr>
        </p:nvSpPr>
        <p:spPr/>
        <p:txBody>
          <a:bodyPr/>
          <a:lstStyle/>
          <a:p>
            <a:r>
              <a:rPr lang="en-US" dirty="0"/>
              <a:t>Our Philosophy	</a:t>
            </a:r>
          </a:p>
        </p:txBody>
      </p:sp>
      <p:sp>
        <p:nvSpPr>
          <p:cNvPr id="3" name="Content Placeholder 2">
            <a:extLst>
              <a:ext uri="{FF2B5EF4-FFF2-40B4-BE49-F238E27FC236}">
                <a16:creationId xmlns:a16="http://schemas.microsoft.com/office/drawing/2014/main" id="{8111BCA7-DE56-4269-A1F2-8C022D93E485}"/>
              </a:ext>
            </a:extLst>
          </p:cNvPr>
          <p:cNvSpPr>
            <a:spLocks noGrp="1"/>
          </p:cNvSpPr>
          <p:nvPr>
            <p:ph idx="1"/>
          </p:nvPr>
        </p:nvSpPr>
        <p:spPr/>
        <p:txBody>
          <a:bodyPr/>
          <a:lstStyle/>
          <a:p>
            <a:r>
              <a:rPr lang="en-US" dirty="0"/>
              <a:t>Every child is an individual and deserves a curriculum tailored to their unique learning style. At Educational Harbor Christian, every single student is accommodated to the best of our abilities. We do this through small class sizes, close relationships with families, and a hunger to find how each student learns best. Our classes strive to be exploration-based, project-based, and influenced by student and teacher passions. </a:t>
            </a:r>
          </a:p>
        </p:txBody>
      </p:sp>
    </p:spTree>
    <p:extLst>
      <p:ext uri="{BB962C8B-B14F-4D97-AF65-F5344CB8AC3E}">
        <p14:creationId xmlns:p14="http://schemas.microsoft.com/office/powerpoint/2010/main" val="3201580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3EE44-C904-4C93-A6AB-0BC5607838F9}"/>
              </a:ext>
            </a:extLst>
          </p:cNvPr>
          <p:cNvSpPr>
            <a:spLocks noGrp="1"/>
          </p:cNvSpPr>
          <p:nvPr>
            <p:ph type="title"/>
          </p:nvPr>
        </p:nvSpPr>
        <p:spPr/>
        <p:txBody>
          <a:bodyPr/>
          <a:lstStyle/>
          <a:p>
            <a:r>
              <a:rPr lang="en-US"/>
              <a:t>Homework – middle and high school</a:t>
            </a:r>
          </a:p>
        </p:txBody>
      </p:sp>
      <p:sp>
        <p:nvSpPr>
          <p:cNvPr id="3" name="Content Placeholder 2">
            <a:extLst>
              <a:ext uri="{FF2B5EF4-FFF2-40B4-BE49-F238E27FC236}">
                <a16:creationId xmlns:a16="http://schemas.microsoft.com/office/drawing/2014/main" id="{55B616B7-29F5-4EAB-BC5B-E6592573C0FB}"/>
              </a:ext>
            </a:extLst>
          </p:cNvPr>
          <p:cNvSpPr>
            <a:spLocks noGrp="1"/>
          </p:cNvSpPr>
          <p:nvPr>
            <p:ph idx="1"/>
          </p:nvPr>
        </p:nvSpPr>
        <p:spPr>
          <a:xfrm>
            <a:off x="1451579" y="2015732"/>
            <a:ext cx="9603275" cy="4198235"/>
          </a:xfrm>
        </p:spPr>
        <p:txBody>
          <a:bodyPr>
            <a:normAutofit/>
          </a:bodyPr>
          <a:lstStyle/>
          <a:p>
            <a:r>
              <a:rPr lang="en-US"/>
              <a:t>Sometimes, you will need to assign homework in middle and high school</a:t>
            </a:r>
            <a:endParaRPr lang="en-US" dirty="0"/>
          </a:p>
          <a:p>
            <a:r>
              <a:rPr lang="en-US"/>
              <a:t>You may need that homework done in order to move forward (for example, finishing a chapter of a class </a:t>
            </a:r>
            <a:r>
              <a:rPr lang="en-US" dirty="0"/>
              <a:t>novel)</a:t>
            </a:r>
          </a:p>
          <a:p>
            <a:r>
              <a:rPr lang="en-US"/>
              <a:t>You may NOT take a student's break from them or "punish" them by assigning more or harder work. First, ensure that the student can actually do the work independently. If not, give them an assist such as an audio book. You may need to assign them to tutoring so they can get extra help. Definitely call the parent for assistance, but in the event you don't get help, as a last resort you can make these "necessary" assignments a condition for going to their specials (like art, guitar, etc...)</a:t>
            </a:r>
            <a:endParaRPr lang="en-US" dirty="0"/>
          </a:p>
        </p:txBody>
      </p:sp>
    </p:spTree>
    <p:extLst>
      <p:ext uri="{BB962C8B-B14F-4D97-AF65-F5344CB8AC3E}">
        <p14:creationId xmlns:p14="http://schemas.microsoft.com/office/powerpoint/2010/main" val="2414852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869A8-A63F-4D9C-B11C-5A56B9135CD8}"/>
              </a:ext>
            </a:extLst>
          </p:cNvPr>
          <p:cNvSpPr>
            <a:spLocks noGrp="1"/>
          </p:cNvSpPr>
          <p:nvPr>
            <p:ph type="title"/>
          </p:nvPr>
        </p:nvSpPr>
        <p:spPr/>
        <p:txBody>
          <a:bodyPr/>
          <a:lstStyle/>
          <a:p>
            <a:r>
              <a:rPr lang="en-US" dirty="0"/>
              <a:t>Tests</a:t>
            </a:r>
          </a:p>
        </p:txBody>
      </p:sp>
      <p:sp>
        <p:nvSpPr>
          <p:cNvPr id="3" name="Content Placeholder 2">
            <a:extLst>
              <a:ext uri="{FF2B5EF4-FFF2-40B4-BE49-F238E27FC236}">
                <a16:creationId xmlns:a16="http://schemas.microsoft.com/office/drawing/2014/main" id="{0D176BFA-926A-4048-9938-669DE4B1A718}"/>
              </a:ext>
            </a:extLst>
          </p:cNvPr>
          <p:cNvSpPr>
            <a:spLocks noGrp="1"/>
          </p:cNvSpPr>
          <p:nvPr>
            <p:ph idx="1"/>
          </p:nvPr>
        </p:nvSpPr>
        <p:spPr>
          <a:xfrm>
            <a:off x="371061" y="2015732"/>
            <a:ext cx="11502887" cy="4037749"/>
          </a:xfrm>
        </p:spPr>
        <p:txBody>
          <a:bodyPr>
            <a:normAutofit fontScale="77500" lnSpcReduction="20000"/>
          </a:bodyPr>
          <a:lstStyle/>
          <a:p>
            <a:r>
              <a:rPr lang="en-US" dirty="0"/>
              <a:t>There should not be regular formal testing at elementary level on science or social studies topics with few exceptions: </a:t>
            </a:r>
          </a:p>
          <a:p>
            <a:pPr lvl="1"/>
            <a:r>
              <a:rPr lang="en-US" dirty="0"/>
              <a:t>Quizzes for the teacher to assess learning</a:t>
            </a:r>
          </a:p>
          <a:p>
            <a:pPr lvl="1"/>
            <a:r>
              <a:rPr lang="en-US" dirty="0"/>
              <a:t>Open-book quizzes as an alternative to a project (some kids like these) – but these should be open-ended and teacher created based on what was covered in class </a:t>
            </a:r>
          </a:p>
          <a:p>
            <a:r>
              <a:rPr lang="en-US" dirty="0"/>
              <a:t>Students should be encouraged to make projects that are engaging and hands-on</a:t>
            </a:r>
          </a:p>
          <a:p>
            <a:r>
              <a:rPr lang="en-US" dirty="0"/>
              <a:t>Math should have tests related to the curriculum being taught in class. </a:t>
            </a:r>
          </a:p>
          <a:p>
            <a:r>
              <a:rPr lang="en-US" dirty="0"/>
              <a:t>Reading assessments are done at the beginning, middle, and end of year usually. </a:t>
            </a:r>
          </a:p>
          <a:p>
            <a:pPr lvl="1"/>
            <a:r>
              <a:rPr lang="en-US" dirty="0"/>
              <a:t>Developmental reading assessments are typically done once per year</a:t>
            </a:r>
          </a:p>
          <a:p>
            <a:pPr lvl="1"/>
            <a:r>
              <a:rPr lang="en-US" dirty="0"/>
              <a:t>IOWA test is another </a:t>
            </a:r>
          </a:p>
          <a:p>
            <a:pPr lvl="1"/>
            <a:r>
              <a:rPr lang="en-US" dirty="0"/>
              <a:t>Running records can be done at any time of the year to show progress.</a:t>
            </a:r>
          </a:p>
          <a:p>
            <a:r>
              <a:rPr lang="en-US" dirty="0"/>
              <a:t>We give the IOWA basic skills test in the middle of the year. It tests math, reading, language usage, science, and social studies </a:t>
            </a:r>
          </a:p>
          <a:p>
            <a:r>
              <a:rPr lang="en-US" dirty="0"/>
              <a:t>Writing projects should be graded using the writing rubric. Students should be familiar with the rubric and grading their own work and the works of others. </a:t>
            </a:r>
          </a:p>
        </p:txBody>
      </p:sp>
    </p:spTree>
    <p:extLst>
      <p:ext uri="{BB962C8B-B14F-4D97-AF65-F5344CB8AC3E}">
        <p14:creationId xmlns:p14="http://schemas.microsoft.com/office/powerpoint/2010/main" val="2657023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6E695-A088-4C59-9A42-2C7560960775}"/>
              </a:ext>
            </a:extLst>
          </p:cNvPr>
          <p:cNvSpPr>
            <a:spLocks noGrp="1"/>
          </p:cNvSpPr>
          <p:nvPr>
            <p:ph type="title"/>
          </p:nvPr>
        </p:nvSpPr>
        <p:spPr/>
        <p:txBody>
          <a:bodyPr/>
          <a:lstStyle/>
          <a:p>
            <a:r>
              <a:rPr lang="en-US" dirty="0"/>
              <a:t>Assessments	</a:t>
            </a:r>
          </a:p>
        </p:txBody>
      </p:sp>
      <p:sp>
        <p:nvSpPr>
          <p:cNvPr id="3" name="Content Placeholder 2">
            <a:extLst>
              <a:ext uri="{FF2B5EF4-FFF2-40B4-BE49-F238E27FC236}">
                <a16:creationId xmlns:a16="http://schemas.microsoft.com/office/drawing/2014/main" id="{8BA9A209-E779-422E-B167-65B2718C71CC}"/>
              </a:ext>
            </a:extLst>
          </p:cNvPr>
          <p:cNvSpPr>
            <a:spLocks noGrp="1"/>
          </p:cNvSpPr>
          <p:nvPr>
            <p:ph idx="1"/>
          </p:nvPr>
        </p:nvSpPr>
        <p:spPr>
          <a:xfrm>
            <a:off x="1139687" y="2015732"/>
            <a:ext cx="9915167" cy="4037749"/>
          </a:xfrm>
        </p:spPr>
        <p:txBody>
          <a:bodyPr>
            <a:normAutofit/>
          </a:bodyPr>
          <a:lstStyle/>
          <a:p>
            <a:r>
              <a:rPr lang="en-US" dirty="0"/>
              <a:t>You should be regularly assessing students for understanding. This may include teacher observations, quizzes, exit tickets, journal entries, hands-on activities, and the like. </a:t>
            </a:r>
          </a:p>
          <a:p>
            <a:r>
              <a:rPr lang="en-US" dirty="0"/>
              <a:t>Your assessment notes should be collected in a grade book or alongside your lesson plans </a:t>
            </a:r>
          </a:p>
          <a:p>
            <a:r>
              <a:rPr lang="en-US" dirty="0"/>
              <a:t>There are two main types of assessments: Formative and Summative</a:t>
            </a:r>
          </a:p>
          <a:p>
            <a:r>
              <a:rPr lang="en-US" dirty="0"/>
              <a:t>Formative assessments are done often to check for understanding and adjust lessons. </a:t>
            </a:r>
          </a:p>
          <a:p>
            <a:r>
              <a:rPr lang="en-US" dirty="0"/>
              <a:t>Summative assessments are done at the end of the unit to check for learning. These can be projects, essays, etc. We also offer IOWA and the Developmental Reading Assessment to check for grade-level performance. </a:t>
            </a:r>
          </a:p>
        </p:txBody>
      </p:sp>
    </p:spTree>
    <p:extLst>
      <p:ext uri="{BB962C8B-B14F-4D97-AF65-F5344CB8AC3E}">
        <p14:creationId xmlns:p14="http://schemas.microsoft.com/office/powerpoint/2010/main" val="1017169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0FFC6-EB2C-493A-BA37-391D78FE1391}"/>
              </a:ext>
            </a:extLst>
          </p:cNvPr>
          <p:cNvSpPr>
            <a:spLocks noGrp="1"/>
          </p:cNvSpPr>
          <p:nvPr>
            <p:ph type="title"/>
          </p:nvPr>
        </p:nvSpPr>
        <p:spPr/>
        <p:txBody>
          <a:bodyPr/>
          <a:lstStyle/>
          <a:p>
            <a:r>
              <a:rPr lang="en-US" dirty="0"/>
              <a:t>Memorization</a:t>
            </a:r>
          </a:p>
        </p:txBody>
      </p:sp>
      <p:sp>
        <p:nvSpPr>
          <p:cNvPr id="3" name="Content Placeholder 2">
            <a:extLst>
              <a:ext uri="{FF2B5EF4-FFF2-40B4-BE49-F238E27FC236}">
                <a16:creationId xmlns:a16="http://schemas.microsoft.com/office/drawing/2014/main" id="{0C605313-8D2B-4284-A85C-6964AF320F43}"/>
              </a:ext>
            </a:extLst>
          </p:cNvPr>
          <p:cNvSpPr>
            <a:spLocks noGrp="1"/>
          </p:cNvSpPr>
          <p:nvPr>
            <p:ph idx="1"/>
          </p:nvPr>
        </p:nvSpPr>
        <p:spPr>
          <a:xfrm>
            <a:off x="251791" y="2015732"/>
            <a:ext cx="11582400" cy="3934494"/>
          </a:xfrm>
        </p:spPr>
        <p:txBody>
          <a:bodyPr>
            <a:normAutofit fontScale="92500"/>
          </a:bodyPr>
          <a:lstStyle/>
          <a:p>
            <a:r>
              <a:rPr lang="en-US" dirty="0"/>
              <a:t>Do not have students memorize random information in order to pass a quiz. Have a purpose for the memorization. It doesn’t matter what science or social studies the student knows, but that they know SOME. </a:t>
            </a:r>
          </a:p>
          <a:p>
            <a:r>
              <a:rPr lang="en-US" dirty="0"/>
              <a:t>Students should memorize SOME concepts: </a:t>
            </a:r>
          </a:p>
          <a:p>
            <a:pPr lvl="1"/>
            <a:r>
              <a:rPr lang="en-US" dirty="0"/>
              <a:t>Multiplication tables / Addition tables / Fact families</a:t>
            </a:r>
          </a:p>
          <a:p>
            <a:pPr lvl="1"/>
            <a:r>
              <a:rPr lang="en-US" dirty="0"/>
              <a:t>Some of the periodic table (use the periodic table song) </a:t>
            </a:r>
          </a:p>
          <a:p>
            <a:pPr lvl="1"/>
            <a:r>
              <a:rPr lang="en-US" dirty="0"/>
              <a:t>The States and where they are located</a:t>
            </a:r>
          </a:p>
          <a:p>
            <a:pPr lvl="1"/>
            <a:r>
              <a:rPr lang="en-US" dirty="0"/>
              <a:t>The continents and where they are located</a:t>
            </a:r>
          </a:p>
          <a:p>
            <a:pPr lvl="1"/>
            <a:r>
              <a:rPr lang="en-US" dirty="0"/>
              <a:t>American songs are fine, timeline songs are fine, songs that illustrate certain concepts</a:t>
            </a:r>
          </a:p>
          <a:p>
            <a:pPr lvl="1"/>
            <a:r>
              <a:rPr lang="en-US" dirty="0"/>
              <a:t>Spelling rules </a:t>
            </a:r>
          </a:p>
          <a:p>
            <a:pPr lvl="1"/>
            <a:r>
              <a:rPr lang="en-US" dirty="0"/>
              <a:t>Steps of a Scientific experiment</a:t>
            </a:r>
          </a:p>
        </p:txBody>
      </p:sp>
    </p:spTree>
    <p:extLst>
      <p:ext uri="{BB962C8B-B14F-4D97-AF65-F5344CB8AC3E}">
        <p14:creationId xmlns:p14="http://schemas.microsoft.com/office/powerpoint/2010/main" val="3703310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E5741-2E7C-4801-A64F-F0DC87F91ECD}"/>
              </a:ext>
            </a:extLst>
          </p:cNvPr>
          <p:cNvSpPr>
            <a:spLocks noGrp="1"/>
          </p:cNvSpPr>
          <p:nvPr>
            <p:ph type="title"/>
          </p:nvPr>
        </p:nvSpPr>
        <p:spPr/>
        <p:txBody>
          <a:bodyPr/>
          <a:lstStyle/>
          <a:p>
            <a:r>
              <a:rPr lang="en-US" dirty="0"/>
              <a:t>Please take this quiz on lesson planning, Homework, and testing</a:t>
            </a:r>
          </a:p>
        </p:txBody>
      </p:sp>
      <p:sp>
        <p:nvSpPr>
          <p:cNvPr id="3" name="Content Placeholder 2">
            <a:extLst>
              <a:ext uri="{FF2B5EF4-FFF2-40B4-BE49-F238E27FC236}">
                <a16:creationId xmlns:a16="http://schemas.microsoft.com/office/drawing/2014/main" id="{ED111085-2917-4777-ADA4-D76B58ACC5A7}"/>
              </a:ext>
            </a:extLst>
          </p:cNvPr>
          <p:cNvSpPr>
            <a:spLocks noGrp="1"/>
          </p:cNvSpPr>
          <p:nvPr>
            <p:ph idx="1"/>
          </p:nvPr>
        </p:nvSpPr>
        <p:spPr/>
        <p:txBody>
          <a:bodyPr/>
          <a:lstStyle/>
          <a:p>
            <a:r>
              <a:rPr lang="en-US" dirty="0">
                <a:hlinkClick r:id="rId2"/>
              </a:rPr>
              <a:t>https://www.surveymonkey.com/r/NQ733KD</a:t>
            </a:r>
            <a:endParaRPr lang="en-US" dirty="0"/>
          </a:p>
          <a:p>
            <a:endParaRPr lang="en-US" dirty="0"/>
          </a:p>
        </p:txBody>
      </p:sp>
    </p:spTree>
    <p:extLst>
      <p:ext uri="{BB962C8B-B14F-4D97-AF65-F5344CB8AC3E}">
        <p14:creationId xmlns:p14="http://schemas.microsoft.com/office/powerpoint/2010/main" val="251725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C473B-035C-4ABD-B182-B8024D9A2E04}"/>
              </a:ext>
            </a:extLst>
          </p:cNvPr>
          <p:cNvSpPr>
            <a:spLocks noGrp="1"/>
          </p:cNvSpPr>
          <p:nvPr>
            <p:ph type="title"/>
          </p:nvPr>
        </p:nvSpPr>
        <p:spPr/>
        <p:txBody>
          <a:bodyPr/>
          <a:lstStyle/>
          <a:p>
            <a:r>
              <a:rPr lang="en-US" dirty="0"/>
              <a:t>Our Tenets</a:t>
            </a:r>
          </a:p>
        </p:txBody>
      </p:sp>
      <p:sp>
        <p:nvSpPr>
          <p:cNvPr id="3" name="Content Placeholder 2">
            <a:extLst>
              <a:ext uri="{FF2B5EF4-FFF2-40B4-BE49-F238E27FC236}">
                <a16:creationId xmlns:a16="http://schemas.microsoft.com/office/drawing/2014/main" id="{FD77A221-41F7-4101-9531-CD92D38821DB}"/>
              </a:ext>
            </a:extLst>
          </p:cNvPr>
          <p:cNvSpPr>
            <a:spLocks noGrp="1"/>
          </p:cNvSpPr>
          <p:nvPr>
            <p:ph idx="1"/>
          </p:nvPr>
        </p:nvSpPr>
        <p:spPr>
          <a:xfrm>
            <a:off x="371061" y="2015732"/>
            <a:ext cx="11423374" cy="3450613"/>
          </a:xfrm>
        </p:spPr>
        <p:txBody>
          <a:bodyPr>
            <a:normAutofit/>
          </a:bodyPr>
          <a:lstStyle/>
          <a:p>
            <a:pPr marL="0" indent="0">
              <a:buNone/>
            </a:pPr>
            <a:endParaRPr lang="en-US" dirty="0"/>
          </a:p>
          <a:p>
            <a:r>
              <a:rPr lang="en-US" dirty="0"/>
              <a:t>1) Prepare students to </a:t>
            </a:r>
            <a:r>
              <a:rPr lang="en-US" b="1" dirty="0"/>
              <a:t>become moral leaders in the community</a:t>
            </a:r>
            <a:r>
              <a:rPr lang="en-US" dirty="0"/>
              <a:t>. Students will : </a:t>
            </a:r>
          </a:p>
          <a:p>
            <a:r>
              <a:rPr lang="en-US" dirty="0"/>
              <a:t>2) Prepare students to </a:t>
            </a:r>
            <a:r>
              <a:rPr lang="en-US" b="1" dirty="0"/>
              <a:t>participate in a global community</a:t>
            </a:r>
            <a:r>
              <a:rPr lang="en-US" dirty="0"/>
              <a:t>. Students will: </a:t>
            </a:r>
          </a:p>
          <a:p>
            <a:r>
              <a:rPr lang="en-US" dirty="0"/>
              <a:t>3) Prepare students to </a:t>
            </a:r>
            <a:r>
              <a:rPr lang="en-US" b="1" dirty="0"/>
              <a:t>solve problems</a:t>
            </a:r>
            <a:r>
              <a:rPr lang="en-US" dirty="0"/>
              <a:t>. Students will: </a:t>
            </a:r>
          </a:p>
          <a:p>
            <a:r>
              <a:rPr lang="en-US" dirty="0"/>
              <a:t>4) Prepare students to </a:t>
            </a:r>
            <a:r>
              <a:rPr lang="en-US" b="1" dirty="0"/>
              <a:t>communicate effectively</a:t>
            </a:r>
            <a:r>
              <a:rPr lang="en-US" dirty="0"/>
              <a:t>. Students will: </a:t>
            </a:r>
          </a:p>
          <a:p>
            <a:r>
              <a:rPr lang="en-US" dirty="0"/>
              <a:t>5) Prepare students to </a:t>
            </a:r>
            <a:r>
              <a:rPr lang="en-US" b="1" dirty="0"/>
              <a:t>become responsible adults. </a:t>
            </a:r>
            <a:r>
              <a:rPr lang="en-US" dirty="0"/>
              <a:t>Students will: </a:t>
            </a:r>
          </a:p>
        </p:txBody>
      </p:sp>
    </p:spTree>
    <p:extLst>
      <p:ext uri="{BB962C8B-B14F-4D97-AF65-F5344CB8AC3E}">
        <p14:creationId xmlns:p14="http://schemas.microsoft.com/office/powerpoint/2010/main" val="2225628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AA8B8-94A4-4D52-92FC-667DB4506052}"/>
              </a:ext>
            </a:extLst>
          </p:cNvPr>
          <p:cNvSpPr>
            <a:spLocks noGrp="1"/>
          </p:cNvSpPr>
          <p:nvPr>
            <p:ph type="title"/>
          </p:nvPr>
        </p:nvSpPr>
        <p:spPr/>
        <p:txBody>
          <a:bodyPr/>
          <a:lstStyle/>
          <a:p>
            <a:r>
              <a:rPr lang="en-US" dirty="0"/>
              <a:t>Your Job Duties</a:t>
            </a:r>
          </a:p>
        </p:txBody>
      </p:sp>
      <p:sp>
        <p:nvSpPr>
          <p:cNvPr id="3" name="Content Placeholder 2">
            <a:extLst>
              <a:ext uri="{FF2B5EF4-FFF2-40B4-BE49-F238E27FC236}">
                <a16:creationId xmlns:a16="http://schemas.microsoft.com/office/drawing/2014/main" id="{57ED3E2E-A44B-43F4-9F79-B451DAA26CB4}"/>
              </a:ext>
            </a:extLst>
          </p:cNvPr>
          <p:cNvSpPr>
            <a:spLocks noGrp="1"/>
          </p:cNvSpPr>
          <p:nvPr>
            <p:ph idx="1"/>
          </p:nvPr>
        </p:nvSpPr>
        <p:spPr>
          <a:xfrm>
            <a:off x="1336560" y="1857581"/>
            <a:ext cx="9603275" cy="4413896"/>
          </a:xfrm>
        </p:spPr>
        <p:txBody>
          <a:bodyPr>
            <a:normAutofit fontScale="92500"/>
          </a:bodyPr>
          <a:lstStyle/>
          <a:p>
            <a:r>
              <a:rPr lang="en-US" dirty="0"/>
              <a:t>Build relationships with students</a:t>
            </a:r>
          </a:p>
          <a:p>
            <a:r>
              <a:rPr lang="en-US" dirty="0"/>
              <a:t>Build relationships with other teachers and parents</a:t>
            </a:r>
          </a:p>
          <a:p>
            <a:r>
              <a:rPr lang="en-US" dirty="0"/>
              <a:t>Create engaging lessons in an organized fashion (paper or digital) </a:t>
            </a:r>
          </a:p>
          <a:p>
            <a:r>
              <a:rPr lang="en-US" dirty="0"/>
              <a:t>Track student progress in a gradebook (paper or digital)</a:t>
            </a:r>
          </a:p>
          <a:p>
            <a:r>
              <a:rPr lang="en-US" dirty="0"/>
              <a:t>Communicate progress to students and parents (progress reports are due 4 times per year)</a:t>
            </a:r>
          </a:p>
          <a:p>
            <a:r>
              <a:rPr lang="en-US" dirty="0"/>
              <a:t>Work together with the other teachers to create fun activities</a:t>
            </a:r>
          </a:p>
          <a:p>
            <a:r>
              <a:rPr lang="en-US" dirty="0"/>
              <a:t>Plan and execute at least one field trip or </a:t>
            </a:r>
            <a:r>
              <a:rPr lang="en-US"/>
              <a:t>visiting speaker per </a:t>
            </a:r>
            <a:r>
              <a:rPr lang="en-US" dirty="0"/>
              <a:t>year </a:t>
            </a:r>
          </a:p>
          <a:p>
            <a:r>
              <a:rPr lang="en-US" dirty="0"/>
              <a:t>Collect and analyze data to guide teaching </a:t>
            </a:r>
          </a:p>
          <a:p>
            <a:r>
              <a:rPr lang="en-US" dirty="0"/>
              <a:t>Ensure the safety of students </a:t>
            </a:r>
          </a:p>
          <a:p>
            <a:endParaRPr lang="en-US" dirty="0"/>
          </a:p>
        </p:txBody>
      </p:sp>
    </p:spTree>
    <p:extLst>
      <p:ext uri="{BB962C8B-B14F-4D97-AF65-F5344CB8AC3E}">
        <p14:creationId xmlns:p14="http://schemas.microsoft.com/office/powerpoint/2010/main" val="1591264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4D9A-EFE2-47F9-B9F6-C75AF966467F}"/>
              </a:ext>
            </a:extLst>
          </p:cNvPr>
          <p:cNvSpPr>
            <a:spLocks noGrp="1"/>
          </p:cNvSpPr>
          <p:nvPr>
            <p:ph type="title"/>
          </p:nvPr>
        </p:nvSpPr>
        <p:spPr/>
        <p:txBody>
          <a:bodyPr/>
          <a:lstStyle/>
          <a:p>
            <a:r>
              <a:rPr lang="en-US" dirty="0"/>
              <a:t>Lesson plan expectations</a:t>
            </a:r>
          </a:p>
        </p:txBody>
      </p:sp>
    </p:spTree>
    <p:extLst>
      <p:ext uri="{BB962C8B-B14F-4D97-AF65-F5344CB8AC3E}">
        <p14:creationId xmlns:p14="http://schemas.microsoft.com/office/powerpoint/2010/main" val="32060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20B47-CB1F-42B4-8D07-7221E01A7D4D}"/>
              </a:ext>
            </a:extLst>
          </p:cNvPr>
          <p:cNvSpPr>
            <a:spLocks noGrp="1"/>
          </p:cNvSpPr>
          <p:nvPr>
            <p:ph type="title"/>
          </p:nvPr>
        </p:nvSpPr>
        <p:spPr/>
        <p:txBody>
          <a:bodyPr/>
          <a:lstStyle/>
          <a:p>
            <a:r>
              <a:rPr lang="en-US" dirty="0"/>
              <a:t>The ultimate goals in all our teaching:</a:t>
            </a:r>
          </a:p>
        </p:txBody>
      </p:sp>
      <p:sp>
        <p:nvSpPr>
          <p:cNvPr id="3" name="Content Placeholder 2">
            <a:extLst>
              <a:ext uri="{FF2B5EF4-FFF2-40B4-BE49-F238E27FC236}">
                <a16:creationId xmlns:a16="http://schemas.microsoft.com/office/drawing/2014/main" id="{A02ABB8E-163E-4261-83BC-DE86848E5DED}"/>
              </a:ext>
            </a:extLst>
          </p:cNvPr>
          <p:cNvSpPr>
            <a:spLocks noGrp="1"/>
          </p:cNvSpPr>
          <p:nvPr>
            <p:ph idx="1"/>
          </p:nvPr>
        </p:nvSpPr>
        <p:spPr/>
        <p:txBody>
          <a:bodyPr/>
          <a:lstStyle/>
          <a:p>
            <a:r>
              <a:rPr lang="en-US" dirty="0"/>
              <a:t>The ultimate goal is to inspire the child to be a life-long learner, teach them how to collect information and data, disseminate truthful information from false, consider information critically, and communicate it effectively. </a:t>
            </a:r>
          </a:p>
          <a:p>
            <a:r>
              <a:rPr lang="en-US" dirty="0"/>
              <a:t>We also strive to bring students to Christ by showing Christ’s love and exposing children to the scientific and historical proofs of God. </a:t>
            </a:r>
          </a:p>
          <a:p>
            <a:r>
              <a:rPr lang="en-US" dirty="0"/>
              <a:t>Every lesson you plan should be with this goal in mind. </a:t>
            </a:r>
          </a:p>
          <a:p>
            <a:endParaRPr lang="en-US" dirty="0"/>
          </a:p>
        </p:txBody>
      </p:sp>
    </p:spTree>
    <p:extLst>
      <p:ext uri="{BB962C8B-B14F-4D97-AF65-F5344CB8AC3E}">
        <p14:creationId xmlns:p14="http://schemas.microsoft.com/office/powerpoint/2010/main" val="1171622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7954-3C7B-4568-9D08-B63A3869D81A}"/>
              </a:ext>
            </a:extLst>
          </p:cNvPr>
          <p:cNvSpPr>
            <a:spLocks noGrp="1"/>
          </p:cNvSpPr>
          <p:nvPr>
            <p:ph type="title"/>
          </p:nvPr>
        </p:nvSpPr>
        <p:spPr/>
        <p:txBody>
          <a:bodyPr/>
          <a:lstStyle/>
          <a:p>
            <a:r>
              <a:rPr lang="en-US"/>
              <a:t>Lesson plans</a:t>
            </a:r>
          </a:p>
        </p:txBody>
      </p:sp>
      <p:sp>
        <p:nvSpPr>
          <p:cNvPr id="3" name="Content Placeholder 2">
            <a:extLst>
              <a:ext uri="{FF2B5EF4-FFF2-40B4-BE49-F238E27FC236}">
                <a16:creationId xmlns:a16="http://schemas.microsoft.com/office/drawing/2014/main" id="{F47E6E76-A56A-4832-A3F1-725822A4AD36}"/>
              </a:ext>
            </a:extLst>
          </p:cNvPr>
          <p:cNvSpPr>
            <a:spLocks noGrp="1"/>
          </p:cNvSpPr>
          <p:nvPr>
            <p:ph idx="1"/>
          </p:nvPr>
        </p:nvSpPr>
        <p:spPr>
          <a:xfrm>
            <a:off x="1451579" y="2015732"/>
            <a:ext cx="9603275" cy="4111971"/>
          </a:xfrm>
        </p:spPr>
        <p:txBody>
          <a:bodyPr/>
          <a:lstStyle/>
          <a:p>
            <a:r>
              <a:rPr lang="en-US">
                <a:ea typeface="+mn-lt"/>
                <a:cs typeface="+mn-lt"/>
              </a:rPr>
              <a:t>Teachers are expected to keep track of lessons in some way. You may type them, write them in a lesson plan book, or in a notebook (for example). </a:t>
            </a:r>
          </a:p>
          <a:p>
            <a:r>
              <a:rPr lang="en-US">
                <a:ea typeface="+mn-lt"/>
                <a:cs typeface="+mn-lt"/>
              </a:rPr>
              <a:t>They should be easily accessible when requested or if you need a substitute teacher. </a:t>
            </a:r>
            <a:endParaRPr lang="en-US" dirty="0">
              <a:ea typeface="+mn-lt"/>
              <a:cs typeface="+mn-lt"/>
            </a:endParaRPr>
          </a:p>
          <a:p>
            <a:r>
              <a:rPr lang="en-US">
                <a:ea typeface="+mn-lt"/>
                <a:cs typeface="+mn-lt"/>
              </a:rPr>
              <a:t>They should include hands-on activities. </a:t>
            </a:r>
          </a:p>
          <a:p>
            <a:r>
              <a:rPr lang="en-US">
                <a:ea typeface="+mn-lt"/>
                <a:cs typeface="+mn-lt"/>
              </a:rPr>
              <a:t>Sometimes, topics should be chosen by students</a:t>
            </a:r>
          </a:p>
          <a:p>
            <a:r>
              <a:rPr lang="en-US">
                <a:ea typeface="+mn-lt"/>
                <a:cs typeface="+mn-lt"/>
              </a:rPr>
              <a:t>Do not assign “busy work”</a:t>
            </a:r>
          </a:p>
        </p:txBody>
      </p:sp>
    </p:spTree>
    <p:extLst>
      <p:ext uri="{BB962C8B-B14F-4D97-AF65-F5344CB8AC3E}">
        <p14:creationId xmlns:p14="http://schemas.microsoft.com/office/powerpoint/2010/main" val="1216957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06684-6342-4FAE-BC29-ED8D2C8114E3}"/>
              </a:ext>
            </a:extLst>
          </p:cNvPr>
          <p:cNvSpPr>
            <a:spLocks noGrp="1"/>
          </p:cNvSpPr>
          <p:nvPr>
            <p:ph type="title"/>
          </p:nvPr>
        </p:nvSpPr>
        <p:spPr/>
        <p:txBody>
          <a:bodyPr/>
          <a:lstStyle/>
          <a:p>
            <a:r>
              <a:rPr lang="en-US" dirty="0"/>
              <a:t>Lesson expectations</a:t>
            </a:r>
          </a:p>
        </p:txBody>
      </p:sp>
      <p:sp>
        <p:nvSpPr>
          <p:cNvPr id="3" name="Content Placeholder 2">
            <a:extLst>
              <a:ext uri="{FF2B5EF4-FFF2-40B4-BE49-F238E27FC236}">
                <a16:creationId xmlns:a16="http://schemas.microsoft.com/office/drawing/2014/main" id="{F3365893-2A63-4980-8CA0-3D3AD4CB2445}"/>
              </a:ext>
            </a:extLst>
          </p:cNvPr>
          <p:cNvSpPr>
            <a:spLocks noGrp="1"/>
          </p:cNvSpPr>
          <p:nvPr>
            <p:ph idx="1"/>
          </p:nvPr>
        </p:nvSpPr>
        <p:spPr>
          <a:xfrm>
            <a:off x="459543" y="1857582"/>
            <a:ext cx="11184782" cy="4327630"/>
          </a:xfrm>
        </p:spPr>
        <p:txBody>
          <a:bodyPr>
            <a:normAutofit/>
          </a:bodyPr>
          <a:lstStyle/>
          <a:p>
            <a:pPr marL="0" indent="0">
              <a:buNone/>
            </a:pPr>
            <a:endParaRPr lang="en-US" dirty="0"/>
          </a:p>
          <a:p>
            <a:r>
              <a:rPr lang="en-US"/>
              <a:t>You will always have multiple levels in your class. When teaching a group lesson, be sure to model with a passage most of your students can read, and model a second time with a passage for your highest kids. Kids at a lower reading level will benefit from being exposed to higher level vocabulary and sentence structure. Start high and adjust down. It is much harder to start with lower text or an easier concept and adjust up. </a:t>
            </a:r>
          </a:p>
          <a:p>
            <a:r>
              <a:rPr lang="en-US"/>
              <a:t> Follow up with an independent or small group activity that is "slightly challenging" for each student. </a:t>
            </a:r>
          </a:p>
          <a:p>
            <a:r>
              <a:rPr lang="en-US"/>
              <a:t>Have examples of "exemplary" work hung in the class. Make it clear that kids are working at different levels and that "8th grade work" does not look the same as "6th grade work." </a:t>
            </a:r>
            <a:endParaRPr lang="en-US" dirty="0"/>
          </a:p>
          <a:p>
            <a:pPr marL="0" indent="0">
              <a:buNone/>
            </a:pPr>
            <a:endParaRPr lang="en-US" dirty="0"/>
          </a:p>
        </p:txBody>
      </p:sp>
    </p:spTree>
    <p:extLst>
      <p:ext uri="{BB962C8B-B14F-4D97-AF65-F5344CB8AC3E}">
        <p14:creationId xmlns:p14="http://schemas.microsoft.com/office/powerpoint/2010/main" val="2723179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548</TotalTime>
  <Words>3712</Words>
  <Application>Microsoft Office PowerPoint</Application>
  <PresentationFormat>Widescreen</PresentationFormat>
  <Paragraphs>200</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Gill Sans MT</vt:lpstr>
      <vt:lpstr>Gallery</vt:lpstr>
      <vt:lpstr>Welcome to  Educational Harbor</vt:lpstr>
      <vt:lpstr>Our Mission</vt:lpstr>
      <vt:lpstr>Our Philosophy </vt:lpstr>
      <vt:lpstr>Our Tenets</vt:lpstr>
      <vt:lpstr>Your Job Duties</vt:lpstr>
      <vt:lpstr>Lesson plan expectations</vt:lpstr>
      <vt:lpstr>The ultimate goals in all our teaching:</vt:lpstr>
      <vt:lpstr>Lesson plans</vt:lpstr>
      <vt:lpstr>Lesson expectations</vt:lpstr>
      <vt:lpstr>What is exemplary work?</vt:lpstr>
      <vt:lpstr>Your classroom</vt:lpstr>
      <vt:lpstr>Hands-on activities</vt:lpstr>
      <vt:lpstr>Units </vt:lpstr>
      <vt:lpstr>Resources for lesson planning</vt:lpstr>
      <vt:lpstr>Research</vt:lpstr>
      <vt:lpstr>Student led activities </vt:lpstr>
      <vt:lpstr>This is what we look for in your lessons:</vt:lpstr>
      <vt:lpstr>Curriculum we have on file</vt:lpstr>
      <vt:lpstr>Curriculum already approved: Curriculum must be approved by the administrator. These publishing companies have already been reviewed and approved </vt:lpstr>
      <vt:lpstr>Unapproved curriculum</vt:lpstr>
      <vt:lpstr>Math materials and books we have</vt:lpstr>
      <vt:lpstr>Language arts curriculum: writing </vt:lpstr>
      <vt:lpstr>Language arts: Handwriting </vt:lpstr>
      <vt:lpstr>Language arts: Reading</vt:lpstr>
      <vt:lpstr>Language arts – Phonics / vocabulary/spelling</vt:lpstr>
      <vt:lpstr>Science ideas</vt:lpstr>
      <vt:lpstr>Social studies ideas </vt:lpstr>
      <vt:lpstr>Homework and testing</vt:lpstr>
      <vt:lpstr>Homework</vt:lpstr>
      <vt:lpstr>Homework – middle and high school</vt:lpstr>
      <vt:lpstr>Tests</vt:lpstr>
      <vt:lpstr>Assessments </vt:lpstr>
      <vt:lpstr>Memorization</vt:lpstr>
      <vt:lpstr>Please take this quiz on lesson planning, Homework, and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Educational Harbor</dc:title>
  <dc:creator>Stacey Mayo</dc:creator>
  <cp:lastModifiedBy>Stacey Mayo</cp:lastModifiedBy>
  <cp:revision>564</cp:revision>
  <dcterms:created xsi:type="dcterms:W3CDTF">2019-11-22T19:55:46Z</dcterms:created>
  <dcterms:modified xsi:type="dcterms:W3CDTF">2020-11-23T20:29:07Z</dcterms:modified>
</cp:coreProperties>
</file>