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A2216-B364-4521-9B37-BB0CBD5B49B5}" v="7" dt="2021-01-31T21:31:36.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7" d="100"/>
          <a:sy n="67" d="100"/>
        </p:scale>
        <p:origin x="102"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1/31/2021</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915341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1/31/2021</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323003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1/31/2021</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65133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1/31/2021</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73406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1/31/2021</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64937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1/31/2021</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20827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1/31/2021</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09395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1/31/2021</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36309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1/31/2021</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478102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1/31/2021</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3455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1/31/2021</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355324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1/31/2021</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07598672"/>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lgiIGMt5z9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6lSmx6SSMuQ" TargetMode="External"/><Relationship Id="rId2" Type="http://schemas.openxmlformats.org/officeDocument/2006/relationships/hyperlink" Target="https://www.youtube.com/watch?v=0e9t88dhfsc" TargetMode="External"/><Relationship Id="rId1" Type="http://schemas.openxmlformats.org/officeDocument/2006/relationships/slideLayout" Target="../slideLayouts/slideLayout2.xml"/><Relationship Id="rId5" Type="http://schemas.openxmlformats.org/officeDocument/2006/relationships/hyperlink" Target="https://www.youtube.com/watch?v=BRHF2Qb-C9U" TargetMode="External"/><Relationship Id="rId4" Type="http://schemas.openxmlformats.org/officeDocument/2006/relationships/hyperlink" Target="https://www.youtube.com/watch?v=bhoeIKr6td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EPHLQ6z9PF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Eqqob_irM7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IMChBJZUDK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kahoot.it/challenge/08724616?challenge-id=a51681fb-de6d-4842-8f7c-389bfb07e427_161212868764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sHcjQ7mAi3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oR1-UFrcZ0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extLst>
              <a:ext uri="{FF2B5EF4-FFF2-40B4-BE49-F238E27FC236}">
                <a16:creationId xmlns:a16="http://schemas.microsoft.com/office/drawing/2014/main" id="{6C830A89-2B55-4F95-83C8-2311D6BE4FDA}"/>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0"/>
          <a:stretch/>
        </p:blipFill>
        <p:spPr>
          <a:xfrm>
            <a:off x="20" y="10"/>
            <a:ext cx="12191435" cy="6857989"/>
          </a:xfrm>
          <a:prstGeom prst="rect">
            <a:avLst/>
          </a:prstGeom>
        </p:spPr>
      </p:pic>
      <p:sp>
        <p:nvSpPr>
          <p:cNvPr id="11" name="Rectangle 10">
            <a:extLst>
              <a:ext uri="{FF2B5EF4-FFF2-40B4-BE49-F238E27FC236}">
                <a16:creationId xmlns:a16="http://schemas.microsoft.com/office/drawing/2014/main" id="{4D4E4291-AA4B-4CDD-87FB-9EF7ADE826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10075" y="-923925"/>
            <a:ext cx="6858000" cy="8705850"/>
          </a:xfrm>
          <a:prstGeom prst="rect">
            <a:avLst/>
          </a:prstGeom>
          <a:gradFill>
            <a:gsLst>
              <a:gs pos="100000">
                <a:srgbClr val="000000">
                  <a:alpha val="0"/>
                </a:srgbClr>
              </a:gs>
              <a:gs pos="27000">
                <a:srgbClr val="000000">
                  <a:alpha val="70000"/>
                </a:srgbClr>
              </a:gs>
              <a:gs pos="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E32BEB-D2B5-4D7B-AA50-7708917B2EE5}"/>
              </a:ext>
            </a:extLst>
          </p:cNvPr>
          <p:cNvSpPr>
            <a:spLocks noGrp="1"/>
          </p:cNvSpPr>
          <p:nvPr>
            <p:ph type="ctrTitle"/>
          </p:nvPr>
        </p:nvSpPr>
        <p:spPr>
          <a:xfrm>
            <a:off x="6096000" y="1523999"/>
            <a:ext cx="5334000" cy="3535018"/>
          </a:xfrm>
        </p:spPr>
        <p:txBody>
          <a:bodyPr anchor="ctr">
            <a:normAutofit/>
          </a:bodyPr>
          <a:lstStyle/>
          <a:p>
            <a:pPr algn="r"/>
            <a:r>
              <a:rPr lang="en-US" sz="6800">
                <a:solidFill>
                  <a:srgbClr val="FFFFFF"/>
                </a:solidFill>
              </a:rPr>
              <a:t>How to Read Literature Like a Professor </a:t>
            </a:r>
          </a:p>
        </p:txBody>
      </p:sp>
      <p:sp>
        <p:nvSpPr>
          <p:cNvPr id="3" name="Subtitle 2">
            <a:extLst>
              <a:ext uri="{FF2B5EF4-FFF2-40B4-BE49-F238E27FC236}">
                <a16:creationId xmlns:a16="http://schemas.microsoft.com/office/drawing/2014/main" id="{CBD029B2-9970-47EA-B235-F2D55E3745C1}"/>
              </a:ext>
            </a:extLst>
          </p:cNvPr>
          <p:cNvSpPr>
            <a:spLocks noGrp="1"/>
          </p:cNvSpPr>
          <p:nvPr>
            <p:ph type="subTitle" idx="1"/>
          </p:nvPr>
        </p:nvSpPr>
        <p:spPr>
          <a:xfrm>
            <a:off x="6096000" y="5333998"/>
            <a:ext cx="5334000" cy="649359"/>
          </a:xfrm>
        </p:spPr>
        <p:txBody>
          <a:bodyPr anchor="t">
            <a:normAutofit/>
          </a:bodyPr>
          <a:lstStyle/>
          <a:p>
            <a:pPr algn="r"/>
            <a:r>
              <a:rPr lang="en-US">
                <a:solidFill>
                  <a:srgbClr val="FFFFFF"/>
                </a:solidFill>
              </a:rPr>
              <a:t>Chapters 15, </a:t>
            </a:r>
          </a:p>
        </p:txBody>
      </p:sp>
    </p:spTree>
    <p:extLst>
      <p:ext uri="{BB962C8B-B14F-4D97-AF65-F5344CB8AC3E}">
        <p14:creationId xmlns:p14="http://schemas.microsoft.com/office/powerpoint/2010/main" val="366458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FB3E-3179-4CF7-85EE-9B3F1EDE5B31}"/>
              </a:ext>
            </a:extLst>
          </p:cNvPr>
          <p:cNvSpPr>
            <a:spLocks noGrp="1"/>
          </p:cNvSpPr>
          <p:nvPr>
            <p:ph type="title"/>
          </p:nvPr>
        </p:nvSpPr>
        <p:spPr>
          <a:xfrm>
            <a:off x="762000" y="295275"/>
            <a:ext cx="9144000" cy="1263649"/>
          </a:xfrm>
        </p:spPr>
        <p:txBody>
          <a:bodyPr/>
          <a:lstStyle/>
          <a:p>
            <a:r>
              <a:rPr lang="en-US" dirty="0"/>
              <a:t>Chapter 18: Baptism</a:t>
            </a:r>
          </a:p>
        </p:txBody>
      </p:sp>
      <p:sp>
        <p:nvSpPr>
          <p:cNvPr id="3" name="Content Placeholder 2">
            <a:extLst>
              <a:ext uri="{FF2B5EF4-FFF2-40B4-BE49-F238E27FC236}">
                <a16:creationId xmlns:a16="http://schemas.microsoft.com/office/drawing/2014/main" id="{A018C98C-255B-43A5-8FFE-040F689E1FFD}"/>
              </a:ext>
            </a:extLst>
          </p:cNvPr>
          <p:cNvSpPr>
            <a:spLocks noGrp="1"/>
          </p:cNvSpPr>
          <p:nvPr>
            <p:ph idx="1"/>
          </p:nvPr>
        </p:nvSpPr>
        <p:spPr>
          <a:xfrm>
            <a:off x="762000" y="1128713"/>
            <a:ext cx="10668000" cy="4967287"/>
          </a:xfrm>
        </p:spPr>
        <p:txBody>
          <a:bodyPr/>
          <a:lstStyle/>
          <a:p>
            <a:r>
              <a:rPr lang="en-US" dirty="0"/>
              <a:t>“QUICK QUESTION: I’m walking down the road and suddenly I fall into a pond. What happens? I drown? Thanks for the vote of confidence. Or I don’t? That pretty much covers it. Now what does it mean? Does it really mean anything either way? I mean, if you drown, you drown. If you get out, maybe all it means is you can swim. Fair enough. For a character in a novel, though, the case is different. What does it mean if he drowns, or if he doesn’t? Have you ever noticed how often literary characters get wet? Some drown, some merely get drenched, and some bob to the surface. What difference does it make?”</a:t>
            </a:r>
          </a:p>
        </p:txBody>
      </p:sp>
    </p:spTree>
    <p:extLst>
      <p:ext uri="{BB962C8B-B14F-4D97-AF65-F5344CB8AC3E}">
        <p14:creationId xmlns:p14="http://schemas.microsoft.com/office/powerpoint/2010/main" val="2116511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B0373-0094-4ED9-9600-9A967069EB72}"/>
              </a:ext>
            </a:extLst>
          </p:cNvPr>
          <p:cNvSpPr>
            <a:spLocks noGrp="1"/>
          </p:cNvSpPr>
          <p:nvPr>
            <p:ph idx="1"/>
          </p:nvPr>
        </p:nvSpPr>
        <p:spPr>
          <a:xfrm>
            <a:off x="762000" y="728663"/>
            <a:ext cx="10668000" cy="5367337"/>
          </a:xfrm>
        </p:spPr>
        <p:txBody>
          <a:bodyPr/>
          <a:lstStyle/>
          <a:p>
            <a:r>
              <a:rPr lang="en-US" dirty="0"/>
              <a:t>“First of all, let’s take care of the obvious. You can fall into the water in an instant, from a bridge that gives way, for instance, or you can be pushed, pulled, dragged, tripped, or tipped over. All of which have their own meanings, of course, and can be taken quite literally. Beyond that, drowning or not has profound plot implications, as do the means by which a character does or doesn’t drown.”</a:t>
            </a:r>
          </a:p>
          <a:p>
            <a:endParaRPr lang="en-US" dirty="0"/>
          </a:p>
          <a:p>
            <a:r>
              <a:rPr lang="en-US" dirty="0"/>
              <a:t>Basically – getting wet is significant, both how the character gets wet and then what happens after they get wet. </a:t>
            </a:r>
          </a:p>
        </p:txBody>
      </p:sp>
    </p:spTree>
    <p:extLst>
      <p:ext uri="{BB962C8B-B14F-4D97-AF65-F5344CB8AC3E}">
        <p14:creationId xmlns:p14="http://schemas.microsoft.com/office/powerpoint/2010/main" val="3349174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F5FDC-CA8B-4D94-8CBA-B6715E4152C4}"/>
              </a:ext>
            </a:extLst>
          </p:cNvPr>
          <p:cNvSpPr>
            <a:spLocks noGrp="1"/>
          </p:cNvSpPr>
          <p:nvPr>
            <p:ph type="title"/>
          </p:nvPr>
        </p:nvSpPr>
        <p:spPr>
          <a:xfrm>
            <a:off x="762000" y="1524000"/>
            <a:ext cx="10668000" cy="1263649"/>
          </a:xfrm>
        </p:spPr>
        <p:txBody>
          <a:bodyPr>
            <a:normAutofit fontScale="90000"/>
          </a:bodyPr>
          <a:lstStyle/>
          <a:p>
            <a:r>
              <a:rPr lang="en-US" dirty="0"/>
              <a:t>Generally, getting wet means getting a new identity</a:t>
            </a:r>
          </a:p>
        </p:txBody>
      </p:sp>
      <p:sp>
        <p:nvSpPr>
          <p:cNvPr id="3" name="Content Placeholder 2">
            <a:extLst>
              <a:ext uri="{FF2B5EF4-FFF2-40B4-BE49-F238E27FC236}">
                <a16:creationId xmlns:a16="http://schemas.microsoft.com/office/drawing/2014/main" id="{94751DCB-2197-413D-ADAF-E6D86972D2B8}"/>
              </a:ext>
            </a:extLst>
          </p:cNvPr>
          <p:cNvSpPr>
            <a:spLocks noGrp="1"/>
          </p:cNvSpPr>
          <p:nvPr>
            <p:ph idx="1"/>
          </p:nvPr>
        </p:nvSpPr>
        <p:spPr/>
        <p:txBody>
          <a:bodyPr/>
          <a:lstStyle/>
          <a:p>
            <a:r>
              <a:rPr lang="en-US" dirty="0"/>
              <a:t>It’s like baptism – the old self dies and a new one emerges. </a:t>
            </a:r>
          </a:p>
          <a:p>
            <a:r>
              <a:rPr lang="en-US" dirty="0"/>
              <a:t>What happens to Aladdin after he almost drowns? </a:t>
            </a:r>
            <a:r>
              <a:rPr lang="en-US" dirty="0">
                <a:hlinkClick r:id="rId2"/>
              </a:rPr>
              <a:t>(1) Genie Saves Aladdin Scene - Aladdin Second Wish Scene | Aladdin 2019 Movie Scene Clip – YouTube</a:t>
            </a:r>
            <a:endParaRPr lang="en-US" dirty="0"/>
          </a:p>
          <a:p>
            <a:r>
              <a:rPr lang="en-US" dirty="0"/>
              <a:t>Which part of him dies? Discuss with your classmates. </a:t>
            </a:r>
          </a:p>
          <a:p>
            <a:r>
              <a:rPr lang="en-US" dirty="0"/>
              <a:t>How about when he is caught in the snow? What part dies then? </a:t>
            </a:r>
          </a:p>
        </p:txBody>
      </p:sp>
    </p:spTree>
    <p:extLst>
      <p:ext uri="{BB962C8B-B14F-4D97-AF65-F5344CB8AC3E}">
        <p14:creationId xmlns:p14="http://schemas.microsoft.com/office/powerpoint/2010/main" val="684527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3C02-96C1-45FC-9984-BA5EE182A81C}"/>
              </a:ext>
            </a:extLst>
          </p:cNvPr>
          <p:cNvSpPr>
            <a:spLocks noGrp="1"/>
          </p:cNvSpPr>
          <p:nvPr>
            <p:ph type="title"/>
          </p:nvPr>
        </p:nvSpPr>
        <p:spPr/>
        <p:txBody>
          <a:bodyPr/>
          <a:lstStyle/>
          <a:p>
            <a:r>
              <a:rPr lang="en-US" dirty="0"/>
              <a:t>My interpretation?</a:t>
            </a:r>
          </a:p>
        </p:txBody>
      </p:sp>
      <p:sp>
        <p:nvSpPr>
          <p:cNvPr id="3" name="Content Placeholder 2">
            <a:extLst>
              <a:ext uri="{FF2B5EF4-FFF2-40B4-BE49-F238E27FC236}">
                <a16:creationId xmlns:a16="http://schemas.microsoft.com/office/drawing/2014/main" id="{9244CD6D-804B-4D03-8C2A-6F78904D3747}"/>
              </a:ext>
            </a:extLst>
          </p:cNvPr>
          <p:cNvSpPr>
            <a:spLocks noGrp="1"/>
          </p:cNvSpPr>
          <p:nvPr>
            <p:ph idx="1"/>
          </p:nvPr>
        </p:nvSpPr>
        <p:spPr/>
        <p:txBody>
          <a:bodyPr/>
          <a:lstStyle/>
          <a:p>
            <a:r>
              <a:rPr lang="en-US" dirty="0"/>
              <a:t>When he almost drowns, he takes that opportunity to try and kill off “Aladdin,” deciding to become Prince Ali. However, this lie does not work out for him and he is re-baptized in snow, where the lie finally dies. </a:t>
            </a:r>
          </a:p>
        </p:txBody>
      </p:sp>
    </p:spTree>
    <p:extLst>
      <p:ext uri="{BB962C8B-B14F-4D97-AF65-F5344CB8AC3E}">
        <p14:creationId xmlns:p14="http://schemas.microsoft.com/office/powerpoint/2010/main" val="826904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4845-59A5-419E-903F-8516D74AA824}"/>
              </a:ext>
            </a:extLst>
          </p:cNvPr>
          <p:cNvSpPr>
            <a:spLocks noGrp="1"/>
          </p:cNvSpPr>
          <p:nvPr>
            <p:ph type="title"/>
          </p:nvPr>
        </p:nvSpPr>
        <p:spPr>
          <a:xfrm>
            <a:off x="762000" y="352425"/>
            <a:ext cx="9144000" cy="1263649"/>
          </a:xfrm>
        </p:spPr>
        <p:txBody>
          <a:bodyPr/>
          <a:lstStyle/>
          <a:p>
            <a:r>
              <a:rPr lang="en-US" dirty="0">
                <a:solidFill>
                  <a:schemeClr val="bg1"/>
                </a:solidFill>
              </a:rPr>
              <a:t>Interpret a drowning/swim/baptism</a:t>
            </a:r>
          </a:p>
        </p:txBody>
      </p:sp>
      <p:sp>
        <p:nvSpPr>
          <p:cNvPr id="3" name="Content Placeholder 2">
            <a:extLst>
              <a:ext uri="{FF2B5EF4-FFF2-40B4-BE49-F238E27FC236}">
                <a16:creationId xmlns:a16="http://schemas.microsoft.com/office/drawing/2014/main" id="{DFDA2771-0F2B-4F8F-9CEC-77079D656AA2}"/>
              </a:ext>
            </a:extLst>
          </p:cNvPr>
          <p:cNvSpPr>
            <a:spLocks noGrp="1"/>
          </p:cNvSpPr>
          <p:nvPr>
            <p:ph idx="1"/>
          </p:nvPr>
        </p:nvSpPr>
        <p:spPr>
          <a:xfrm>
            <a:off x="762000" y="1200151"/>
            <a:ext cx="10668000" cy="4895850"/>
          </a:xfrm>
        </p:spPr>
        <p:txBody>
          <a:bodyPr/>
          <a:lstStyle/>
          <a:p>
            <a:r>
              <a:rPr lang="en-US" dirty="0">
                <a:solidFill>
                  <a:schemeClr val="bg1"/>
                </a:solidFill>
              </a:rPr>
              <a:t>Take a look at one of the scenes below. Hopefully one of them looks familiar to you. Or, if you have a drowning/swim in mind, you can use that instead. In the discussion post, write which clip you chose and how the character changed after their interaction with water. </a:t>
            </a:r>
          </a:p>
          <a:p>
            <a:r>
              <a:rPr lang="en-US" dirty="0">
                <a:solidFill>
                  <a:schemeClr val="bg1"/>
                </a:solidFill>
              </a:rPr>
              <a:t>Disney almost drowning scenes: </a:t>
            </a:r>
            <a:r>
              <a:rPr lang="en-US" dirty="0">
                <a:hlinkClick r:id="rId2"/>
              </a:rPr>
              <a:t>(1) top 10 </a:t>
            </a:r>
            <a:r>
              <a:rPr lang="en-US" dirty="0" err="1">
                <a:hlinkClick r:id="rId2"/>
              </a:rPr>
              <a:t>disney</a:t>
            </a:r>
            <a:r>
              <a:rPr lang="en-US" dirty="0">
                <a:hlinkClick r:id="rId2"/>
              </a:rPr>
              <a:t> channel (almost) drowning scenes – YouTube</a:t>
            </a:r>
            <a:endParaRPr lang="en-US" dirty="0"/>
          </a:p>
          <a:p>
            <a:r>
              <a:rPr lang="en-US" dirty="0">
                <a:solidFill>
                  <a:schemeClr val="bg1"/>
                </a:solidFill>
              </a:rPr>
              <a:t>Lilo and Stitch: </a:t>
            </a:r>
            <a:r>
              <a:rPr lang="en-US" dirty="0">
                <a:hlinkClick r:id="rId3"/>
              </a:rPr>
              <a:t>(1) Drowning Scene Lilo and Stitch – YouTube</a:t>
            </a:r>
            <a:endParaRPr lang="en-US" dirty="0"/>
          </a:p>
          <a:p>
            <a:r>
              <a:rPr lang="en-US" dirty="0">
                <a:solidFill>
                  <a:schemeClr val="bg1"/>
                </a:solidFill>
              </a:rPr>
              <a:t>Ferris Bueller’s Day off (around min 3)</a:t>
            </a:r>
            <a:r>
              <a:rPr lang="en-US" dirty="0">
                <a:hlinkClick r:id="rId4"/>
              </a:rPr>
              <a:t> (1) Ferris Bueller's Day Off - Cameron goes berserk – YouTube</a:t>
            </a:r>
            <a:endParaRPr lang="en-US" dirty="0"/>
          </a:p>
          <a:p>
            <a:r>
              <a:rPr lang="en-US" dirty="0">
                <a:solidFill>
                  <a:schemeClr val="bg1"/>
                </a:solidFill>
              </a:rPr>
              <a:t>Captain America </a:t>
            </a:r>
            <a:r>
              <a:rPr lang="en-US" dirty="0">
                <a:hlinkClick r:id="rId5"/>
              </a:rPr>
              <a:t>(1) Captain America - Plane Crash Scene – YouTube</a:t>
            </a:r>
            <a:endParaRPr lang="en-US" dirty="0"/>
          </a:p>
          <a:p>
            <a:pPr marL="0" indent="0">
              <a:buNone/>
            </a:pPr>
            <a:endParaRPr lang="en-US" dirty="0">
              <a:solidFill>
                <a:schemeClr val="bg1"/>
              </a:solidFill>
            </a:endParaRPr>
          </a:p>
        </p:txBody>
      </p:sp>
    </p:spTree>
    <p:extLst>
      <p:ext uri="{BB962C8B-B14F-4D97-AF65-F5344CB8AC3E}">
        <p14:creationId xmlns:p14="http://schemas.microsoft.com/office/powerpoint/2010/main" val="3091648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4D93-3D1A-4B8F-B8CC-088A6362B79F}"/>
              </a:ext>
            </a:extLst>
          </p:cNvPr>
          <p:cNvSpPr>
            <a:spLocks noGrp="1"/>
          </p:cNvSpPr>
          <p:nvPr>
            <p:ph type="title"/>
          </p:nvPr>
        </p:nvSpPr>
        <p:spPr/>
        <p:txBody>
          <a:bodyPr/>
          <a:lstStyle/>
          <a:p>
            <a:r>
              <a:rPr lang="en-US" dirty="0"/>
              <a:t>Chapter 19: Geography</a:t>
            </a:r>
          </a:p>
        </p:txBody>
      </p:sp>
      <p:sp>
        <p:nvSpPr>
          <p:cNvPr id="3" name="Content Placeholder 2">
            <a:extLst>
              <a:ext uri="{FF2B5EF4-FFF2-40B4-BE49-F238E27FC236}">
                <a16:creationId xmlns:a16="http://schemas.microsoft.com/office/drawing/2014/main" id="{5D21129F-F4A3-465E-BCEB-BE502610156F}"/>
              </a:ext>
            </a:extLst>
          </p:cNvPr>
          <p:cNvSpPr>
            <a:spLocks noGrp="1"/>
          </p:cNvSpPr>
          <p:nvPr>
            <p:ph idx="1"/>
          </p:nvPr>
        </p:nvSpPr>
        <p:spPr/>
        <p:txBody>
          <a:bodyPr/>
          <a:lstStyle/>
          <a:p>
            <a:r>
              <a:rPr lang="en-US" dirty="0"/>
              <a:t>“We readers have to give their decisions [where a story happens] some thought as well. What does it mean to the novel that its landscape is high or low, steep or shallow, flat or sunken? Why did this character die on a mountaintop, that one on the savanna? Why is this poem on the prairie? Why does Auden like limestone so much?</a:t>
            </a:r>
            <a:r>
              <a:rPr lang="en-US" i="1" dirty="0"/>
              <a:t> What, in other words, does geography mean to a work of literature? </a:t>
            </a:r>
          </a:p>
          <a:p>
            <a:r>
              <a:rPr lang="en-US" dirty="0"/>
              <a:t>Would ‘everything’ be too much?”</a:t>
            </a:r>
          </a:p>
        </p:txBody>
      </p:sp>
    </p:spTree>
    <p:extLst>
      <p:ext uri="{BB962C8B-B14F-4D97-AF65-F5344CB8AC3E}">
        <p14:creationId xmlns:p14="http://schemas.microsoft.com/office/powerpoint/2010/main" val="15485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90AD26-F2F1-4204-9F3F-AC574CBFB5FC}"/>
              </a:ext>
            </a:extLst>
          </p:cNvPr>
          <p:cNvSpPr>
            <a:spLocks noGrp="1"/>
          </p:cNvSpPr>
          <p:nvPr>
            <p:ph idx="1"/>
          </p:nvPr>
        </p:nvSpPr>
        <p:spPr>
          <a:xfrm>
            <a:off x="762000" y="1214439"/>
            <a:ext cx="10668000" cy="4881562"/>
          </a:xfrm>
        </p:spPr>
        <p:txBody>
          <a:bodyPr/>
          <a:lstStyle/>
          <a:p>
            <a:r>
              <a:rPr lang="en-US" dirty="0"/>
              <a:t>So what’s geography, then? I usually think of hills, creeks, deserts, beaches, degrees latitude.</a:t>
            </a:r>
          </a:p>
          <a:p>
            <a:r>
              <a:rPr lang="en-US" dirty="0"/>
              <a:t>Stuff: economics, politics, history. </a:t>
            </a:r>
          </a:p>
          <a:p>
            <a:r>
              <a:rPr lang="en-US" dirty="0"/>
              <a:t>Why didn’t Napoleon conquer Russia? Geography. </a:t>
            </a:r>
          </a:p>
          <a:p>
            <a:endParaRPr lang="en-US" dirty="0"/>
          </a:p>
          <a:p>
            <a:endParaRPr lang="en-US" dirty="0"/>
          </a:p>
          <a:p>
            <a:r>
              <a:rPr lang="en-US" dirty="0"/>
              <a:t>Geography influences economics, politics, and history of the story. It can also be symbolic. </a:t>
            </a:r>
          </a:p>
        </p:txBody>
      </p:sp>
    </p:spTree>
    <p:extLst>
      <p:ext uri="{BB962C8B-B14F-4D97-AF65-F5344CB8AC3E}">
        <p14:creationId xmlns:p14="http://schemas.microsoft.com/office/powerpoint/2010/main" val="3160942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39245D-5C35-48AA-93D0-6CB6EE280905}"/>
              </a:ext>
            </a:extLst>
          </p:cNvPr>
          <p:cNvSpPr>
            <a:spLocks noGrp="1"/>
          </p:cNvSpPr>
          <p:nvPr>
            <p:ph idx="1"/>
          </p:nvPr>
        </p:nvSpPr>
        <p:spPr/>
        <p:txBody>
          <a:bodyPr/>
          <a:lstStyle/>
          <a:p>
            <a:r>
              <a:rPr lang="en-US" dirty="0"/>
              <a:t>Geography in literature can also be more. It can be revelatory of virtually any element in the work. Theme? Sure. Symbol? No problem. Plot? Without a doubt. </a:t>
            </a:r>
          </a:p>
          <a:p>
            <a:r>
              <a:rPr lang="en-US" dirty="0"/>
              <a:t>Geography can also define or even develop character.  (like a character crossing a mountain to overcome some personal obstacle) </a:t>
            </a:r>
          </a:p>
        </p:txBody>
      </p:sp>
    </p:spTree>
    <p:extLst>
      <p:ext uri="{BB962C8B-B14F-4D97-AF65-F5344CB8AC3E}">
        <p14:creationId xmlns:p14="http://schemas.microsoft.com/office/powerpoint/2010/main" val="4007433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9A5E-58B1-4FBC-A337-FDBD527C7779}"/>
              </a:ext>
            </a:extLst>
          </p:cNvPr>
          <p:cNvSpPr>
            <a:spLocks noGrp="1"/>
          </p:cNvSpPr>
          <p:nvPr>
            <p:ph type="title"/>
          </p:nvPr>
        </p:nvSpPr>
        <p:spPr/>
        <p:txBody>
          <a:bodyPr/>
          <a:lstStyle/>
          <a:p>
            <a:r>
              <a:rPr lang="en-US" dirty="0"/>
              <a:t>General Geography rules </a:t>
            </a:r>
          </a:p>
        </p:txBody>
      </p:sp>
      <p:sp>
        <p:nvSpPr>
          <p:cNvPr id="3" name="Content Placeholder 2">
            <a:extLst>
              <a:ext uri="{FF2B5EF4-FFF2-40B4-BE49-F238E27FC236}">
                <a16:creationId xmlns:a16="http://schemas.microsoft.com/office/drawing/2014/main" id="{C14AC182-6BF8-456F-B406-8C0F135E6507}"/>
              </a:ext>
            </a:extLst>
          </p:cNvPr>
          <p:cNvSpPr>
            <a:spLocks noGrp="1"/>
          </p:cNvSpPr>
          <p:nvPr>
            <p:ph idx="1"/>
          </p:nvPr>
        </p:nvSpPr>
        <p:spPr/>
        <p:txBody>
          <a:bodyPr/>
          <a:lstStyle/>
          <a:p>
            <a:r>
              <a:rPr lang="en-US" dirty="0"/>
              <a:t>“Okay, so here’s the general rule: whether it’s Italy or Greece or Africa or Malaysia or Vietnam, when writers send characters south, it’s so they can run amok. The effects can be tragic or comic, but they generally follow the same pattern.” (Think of teenagers going to the Florida Keys for spring break.)</a:t>
            </a:r>
          </a:p>
        </p:txBody>
      </p:sp>
    </p:spTree>
    <p:extLst>
      <p:ext uri="{BB962C8B-B14F-4D97-AF65-F5344CB8AC3E}">
        <p14:creationId xmlns:p14="http://schemas.microsoft.com/office/powerpoint/2010/main" val="984306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68B3-4D9D-472E-8FD7-A090F0C4007C}"/>
              </a:ext>
            </a:extLst>
          </p:cNvPr>
          <p:cNvSpPr>
            <a:spLocks noGrp="1"/>
          </p:cNvSpPr>
          <p:nvPr>
            <p:ph type="title"/>
          </p:nvPr>
        </p:nvSpPr>
        <p:spPr>
          <a:xfrm>
            <a:off x="647700" y="323850"/>
            <a:ext cx="9144000" cy="1263649"/>
          </a:xfrm>
        </p:spPr>
        <p:txBody>
          <a:bodyPr/>
          <a:lstStyle/>
          <a:p>
            <a:r>
              <a:rPr lang="en-US" dirty="0"/>
              <a:t>More General rules</a:t>
            </a:r>
          </a:p>
        </p:txBody>
      </p:sp>
      <p:sp>
        <p:nvSpPr>
          <p:cNvPr id="3" name="Content Placeholder 2">
            <a:extLst>
              <a:ext uri="{FF2B5EF4-FFF2-40B4-BE49-F238E27FC236}">
                <a16:creationId xmlns:a16="http://schemas.microsoft.com/office/drawing/2014/main" id="{D0B5B93B-B724-48F7-B5FC-6A1DD6E9F8B3}"/>
              </a:ext>
            </a:extLst>
          </p:cNvPr>
          <p:cNvSpPr>
            <a:spLocks noGrp="1"/>
          </p:cNvSpPr>
          <p:nvPr>
            <p:ph idx="1"/>
          </p:nvPr>
        </p:nvSpPr>
        <p:spPr>
          <a:xfrm>
            <a:off x="762000" y="1587499"/>
            <a:ext cx="10668000" cy="4508501"/>
          </a:xfrm>
        </p:spPr>
        <p:txBody>
          <a:bodyPr>
            <a:normAutofit lnSpcReduction="10000"/>
          </a:bodyPr>
          <a:lstStyle/>
          <a:p>
            <a:r>
              <a:rPr lang="en-US" dirty="0"/>
              <a:t>Hills and valleys have a logic of their own. Why did Jack and Jill go up the hill? Sure, sure, a pail of water, probably orders from a parent. But wasn’t the real reason so Jack could break his crown and Jill come tumbling after? That’s what it usually is in literature. Who’s up and who’s down? Just what do up and down mean? First, think about what there is down low or up high. </a:t>
            </a:r>
          </a:p>
          <a:p>
            <a:r>
              <a:rPr lang="en-US" dirty="0"/>
              <a:t>Low: swamps, crowds, fog, darkness, fields, heat, unpleasantness, people, life, death. </a:t>
            </a:r>
          </a:p>
          <a:p>
            <a:r>
              <a:rPr lang="en-US" dirty="0"/>
              <a:t>High: snow, ice, purity, thin air, clear views, isolation, life, death. Some of these, you will notice, appear on both lists, and you can make either environment work for you if you’re a real writer.</a:t>
            </a:r>
          </a:p>
        </p:txBody>
      </p:sp>
    </p:spTree>
    <p:extLst>
      <p:ext uri="{BB962C8B-B14F-4D97-AF65-F5344CB8AC3E}">
        <p14:creationId xmlns:p14="http://schemas.microsoft.com/office/powerpoint/2010/main" val="2405804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F4AB-AD30-442E-833F-BB1DEDEBA945}"/>
              </a:ext>
            </a:extLst>
          </p:cNvPr>
          <p:cNvSpPr>
            <a:spLocks noGrp="1"/>
          </p:cNvSpPr>
          <p:nvPr>
            <p:ph type="title"/>
          </p:nvPr>
        </p:nvSpPr>
        <p:spPr/>
        <p:txBody>
          <a:bodyPr/>
          <a:lstStyle/>
          <a:p>
            <a:r>
              <a:rPr lang="en-US" dirty="0"/>
              <a:t>Ch 15: Flights of Fancy</a:t>
            </a:r>
          </a:p>
        </p:txBody>
      </p:sp>
      <p:sp>
        <p:nvSpPr>
          <p:cNvPr id="3" name="Content Placeholder 2">
            <a:extLst>
              <a:ext uri="{FF2B5EF4-FFF2-40B4-BE49-F238E27FC236}">
                <a16:creationId xmlns:a16="http://schemas.microsoft.com/office/drawing/2014/main" id="{E0492ACC-F81A-47D7-813F-DE10501F4506}"/>
              </a:ext>
            </a:extLst>
          </p:cNvPr>
          <p:cNvSpPr>
            <a:spLocks noGrp="1"/>
          </p:cNvSpPr>
          <p:nvPr>
            <p:ph idx="1"/>
          </p:nvPr>
        </p:nvSpPr>
        <p:spPr/>
        <p:txBody>
          <a:bodyPr/>
          <a:lstStyle/>
          <a:p>
            <a:r>
              <a:rPr lang="en-US" dirty="0"/>
              <a:t>Flight is a symbol, of course</a:t>
            </a:r>
          </a:p>
          <a:p>
            <a:r>
              <a:rPr lang="en-US" dirty="0"/>
              <a:t>Humans can’t fly, generally speaking</a:t>
            </a:r>
          </a:p>
          <a:p>
            <a:pPr marL="0" indent="0">
              <a:buNone/>
            </a:pPr>
            <a:endParaRPr lang="en-US" dirty="0"/>
          </a:p>
        </p:txBody>
      </p:sp>
    </p:spTree>
    <p:extLst>
      <p:ext uri="{BB962C8B-B14F-4D97-AF65-F5344CB8AC3E}">
        <p14:creationId xmlns:p14="http://schemas.microsoft.com/office/powerpoint/2010/main" val="1391086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B188-1966-4E79-8D3F-525FB1AEB75B}"/>
              </a:ext>
            </a:extLst>
          </p:cNvPr>
          <p:cNvSpPr>
            <a:spLocks noGrp="1"/>
          </p:cNvSpPr>
          <p:nvPr>
            <p:ph type="title"/>
          </p:nvPr>
        </p:nvSpPr>
        <p:spPr/>
        <p:txBody>
          <a:bodyPr/>
          <a:lstStyle/>
          <a:p>
            <a:r>
              <a:rPr lang="en-US" dirty="0"/>
              <a:t>So what? </a:t>
            </a:r>
          </a:p>
        </p:txBody>
      </p:sp>
      <p:sp>
        <p:nvSpPr>
          <p:cNvPr id="3" name="Content Placeholder 2">
            <a:extLst>
              <a:ext uri="{FF2B5EF4-FFF2-40B4-BE49-F238E27FC236}">
                <a16:creationId xmlns:a16="http://schemas.microsoft.com/office/drawing/2014/main" id="{0756539D-0DD1-47A9-91B1-130FDA5A2E11}"/>
              </a:ext>
            </a:extLst>
          </p:cNvPr>
          <p:cNvSpPr>
            <a:spLocks noGrp="1"/>
          </p:cNvSpPr>
          <p:nvPr>
            <p:ph idx="1"/>
          </p:nvPr>
        </p:nvSpPr>
        <p:spPr/>
        <p:txBody>
          <a:bodyPr/>
          <a:lstStyle/>
          <a:p>
            <a:r>
              <a:rPr lang="en-US" dirty="0"/>
              <a:t>This is why Geography becomes so important. You need a working knowledge of Geography to fully understand literature that takes place outside of a location that you personally know. </a:t>
            </a:r>
          </a:p>
          <a:p>
            <a:r>
              <a:rPr lang="en-US" dirty="0"/>
              <a:t>Also, so you can understand the news. </a:t>
            </a:r>
          </a:p>
        </p:txBody>
      </p:sp>
    </p:spTree>
    <p:extLst>
      <p:ext uri="{BB962C8B-B14F-4D97-AF65-F5344CB8AC3E}">
        <p14:creationId xmlns:p14="http://schemas.microsoft.com/office/powerpoint/2010/main" val="2710650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AB4DD-A9E2-4749-A8F9-FBBAAF01F3D2}"/>
              </a:ext>
            </a:extLst>
          </p:cNvPr>
          <p:cNvSpPr>
            <a:spLocks noGrp="1"/>
          </p:cNvSpPr>
          <p:nvPr>
            <p:ph type="title"/>
          </p:nvPr>
        </p:nvSpPr>
        <p:spPr/>
        <p:txBody>
          <a:bodyPr/>
          <a:lstStyle/>
          <a:p>
            <a:r>
              <a:rPr lang="en-US" dirty="0">
                <a:solidFill>
                  <a:schemeClr val="bg1"/>
                </a:solidFill>
              </a:rPr>
              <a:t>Assignment</a:t>
            </a:r>
          </a:p>
        </p:txBody>
      </p:sp>
      <p:sp>
        <p:nvSpPr>
          <p:cNvPr id="3" name="Content Placeholder 2">
            <a:extLst>
              <a:ext uri="{FF2B5EF4-FFF2-40B4-BE49-F238E27FC236}">
                <a16:creationId xmlns:a16="http://schemas.microsoft.com/office/drawing/2014/main" id="{C126EE9D-5275-4A3B-9837-D969D0867743}"/>
              </a:ext>
            </a:extLst>
          </p:cNvPr>
          <p:cNvSpPr>
            <a:spLocks noGrp="1"/>
          </p:cNvSpPr>
          <p:nvPr>
            <p:ph idx="1"/>
          </p:nvPr>
        </p:nvSpPr>
        <p:spPr>
          <a:xfrm>
            <a:off x="761999" y="2371725"/>
            <a:ext cx="10996613" cy="4286250"/>
          </a:xfrm>
        </p:spPr>
        <p:txBody>
          <a:bodyPr>
            <a:normAutofit lnSpcReduction="10000"/>
          </a:bodyPr>
          <a:lstStyle/>
          <a:p>
            <a:r>
              <a:rPr lang="en-US" dirty="0">
                <a:solidFill>
                  <a:schemeClr val="bg1"/>
                </a:solidFill>
              </a:rPr>
              <a:t>Use your book (Sister Raven or The Alchemist) </a:t>
            </a:r>
          </a:p>
          <a:p>
            <a:r>
              <a:rPr lang="en-US" dirty="0">
                <a:solidFill>
                  <a:schemeClr val="bg1"/>
                </a:solidFill>
              </a:rPr>
              <a:t>Identify where in the world it is taking place (or approximately, because you may not know an exact location) </a:t>
            </a:r>
          </a:p>
          <a:p>
            <a:r>
              <a:rPr lang="en-US" dirty="0">
                <a:solidFill>
                  <a:schemeClr val="bg1"/>
                </a:solidFill>
              </a:rPr>
              <a:t>Discuss it with your classmates. How does it influence the story? </a:t>
            </a:r>
          </a:p>
          <a:p>
            <a:r>
              <a:rPr lang="en-US" dirty="0">
                <a:solidFill>
                  <a:schemeClr val="bg1"/>
                </a:solidFill>
              </a:rPr>
              <a:t>Create a one-page mini poster about the setting of your story. On the back, write 5 sentences about WHERE the story takes place and how the story would be different if it took place elsewhere, OR how the geography of the story influences it. </a:t>
            </a:r>
          </a:p>
          <a:p>
            <a:r>
              <a:rPr lang="en-US" dirty="0">
                <a:solidFill>
                  <a:schemeClr val="bg1"/>
                </a:solidFill>
              </a:rPr>
              <a:t>This is a PAPER assignment, so you will need to hand it in to Ms. Stacey, or take a picture and email it. </a:t>
            </a:r>
          </a:p>
        </p:txBody>
      </p:sp>
    </p:spTree>
    <p:extLst>
      <p:ext uri="{BB962C8B-B14F-4D97-AF65-F5344CB8AC3E}">
        <p14:creationId xmlns:p14="http://schemas.microsoft.com/office/powerpoint/2010/main" val="1000703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A3B55-5EB2-41AB-AC84-21CC437120C2}"/>
              </a:ext>
            </a:extLst>
          </p:cNvPr>
          <p:cNvSpPr>
            <a:spLocks noGrp="1"/>
          </p:cNvSpPr>
          <p:nvPr>
            <p:ph type="title"/>
          </p:nvPr>
        </p:nvSpPr>
        <p:spPr/>
        <p:txBody>
          <a:bodyPr/>
          <a:lstStyle/>
          <a:p>
            <a:r>
              <a:rPr lang="en-US" dirty="0"/>
              <a:t>Ch 20: Seasons</a:t>
            </a:r>
          </a:p>
        </p:txBody>
      </p:sp>
      <p:sp>
        <p:nvSpPr>
          <p:cNvPr id="3" name="Content Placeholder 2">
            <a:extLst>
              <a:ext uri="{FF2B5EF4-FFF2-40B4-BE49-F238E27FC236}">
                <a16:creationId xmlns:a16="http://schemas.microsoft.com/office/drawing/2014/main" id="{819D5891-5F3F-4C3A-A092-E63FAE843861}"/>
              </a:ext>
            </a:extLst>
          </p:cNvPr>
          <p:cNvSpPr>
            <a:spLocks noGrp="1"/>
          </p:cNvSpPr>
          <p:nvPr>
            <p:ph idx="1"/>
          </p:nvPr>
        </p:nvSpPr>
        <p:spPr/>
        <p:txBody>
          <a:bodyPr/>
          <a:lstStyle/>
          <a:p>
            <a:r>
              <a:rPr lang="en-US" dirty="0"/>
              <a:t>By now, you should guess that seasons also factor into what literature means. We’ve already covered weather and geography. We already know that everything is a symbol. It should come as no surprise, then, that the season also factors into the story. </a:t>
            </a:r>
          </a:p>
          <a:p>
            <a:r>
              <a:rPr lang="en-US" dirty="0"/>
              <a:t>Have you ever seen Home Alone? How would the story be different had it taken place during the summer? </a:t>
            </a:r>
            <a:r>
              <a:rPr lang="en-US" dirty="0">
                <a:hlinkClick r:id="rId2"/>
              </a:rPr>
              <a:t>(1) Home Alone (1990). Trailer - YouTube</a:t>
            </a:r>
            <a:endParaRPr lang="en-US" dirty="0"/>
          </a:p>
        </p:txBody>
      </p:sp>
    </p:spTree>
    <p:extLst>
      <p:ext uri="{BB962C8B-B14F-4D97-AF65-F5344CB8AC3E}">
        <p14:creationId xmlns:p14="http://schemas.microsoft.com/office/powerpoint/2010/main" val="2664192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4D5442-AFA0-4838-81C9-EF90408AC363}"/>
              </a:ext>
            </a:extLst>
          </p:cNvPr>
          <p:cNvSpPr>
            <a:spLocks noGrp="1"/>
          </p:cNvSpPr>
          <p:nvPr>
            <p:ph idx="1"/>
          </p:nvPr>
        </p:nvSpPr>
        <p:spPr>
          <a:xfrm>
            <a:off x="762000" y="557213"/>
            <a:ext cx="10668000" cy="5538787"/>
          </a:xfrm>
        </p:spPr>
        <p:txBody>
          <a:bodyPr>
            <a:normAutofit/>
          </a:bodyPr>
          <a:lstStyle/>
          <a:p>
            <a:r>
              <a:rPr lang="en-US" dirty="0"/>
              <a:t>HERE’S MY FAVORITE SNIPPET OF POETRY: </a:t>
            </a:r>
          </a:p>
          <a:p>
            <a:pPr marL="0" indent="0">
              <a:buNone/>
            </a:pPr>
            <a:r>
              <a:rPr lang="en-US" dirty="0"/>
              <a:t>That time of year thou mayst in me behold </a:t>
            </a:r>
          </a:p>
          <a:p>
            <a:pPr marL="0" indent="0">
              <a:buNone/>
            </a:pPr>
            <a:r>
              <a:rPr lang="en-US" dirty="0"/>
              <a:t>When yellow leaves, or none, or few, do hang </a:t>
            </a:r>
          </a:p>
          <a:p>
            <a:pPr marL="0" indent="0">
              <a:buNone/>
            </a:pPr>
            <a:r>
              <a:rPr lang="en-US" dirty="0"/>
              <a:t>Upon those boughs which shake against the cold: </a:t>
            </a:r>
          </a:p>
          <a:p>
            <a:pPr marL="0" indent="0">
              <a:buNone/>
            </a:pPr>
            <a:r>
              <a:rPr lang="en-US" dirty="0"/>
              <a:t>Bare, ruined choirs, where late the sweet birds sang. </a:t>
            </a:r>
          </a:p>
        </p:txBody>
      </p:sp>
    </p:spTree>
    <p:extLst>
      <p:ext uri="{BB962C8B-B14F-4D97-AF65-F5344CB8AC3E}">
        <p14:creationId xmlns:p14="http://schemas.microsoft.com/office/powerpoint/2010/main" val="2972487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12E81F-89E7-41BF-9321-4DEBEF1DCB54}"/>
              </a:ext>
            </a:extLst>
          </p:cNvPr>
          <p:cNvSpPr>
            <a:spLocks noGrp="1"/>
          </p:cNvSpPr>
          <p:nvPr>
            <p:ph idx="1"/>
          </p:nvPr>
        </p:nvSpPr>
        <p:spPr>
          <a:xfrm>
            <a:off x="762000" y="585789"/>
            <a:ext cx="10668000" cy="5510212"/>
          </a:xfrm>
        </p:spPr>
        <p:txBody>
          <a:bodyPr>
            <a:normAutofit/>
          </a:bodyPr>
          <a:lstStyle/>
          <a:p>
            <a:r>
              <a:rPr lang="en-US" dirty="0"/>
              <a:t>“As you know, that’s Shakespeare’s sonnet 73, your constant bedside reading. I like it for a lot of reasons. First, it just sounds wonderful—say it out loud a couple of times and you’ll start to hear how the words play off each other. Then there’s the rhythm. I often recite it in class when I’m explaining meter and scansion—how the stressed and unstressed syllables function in lines of poetry. But the thing that really works here, and in the next ten lines, is the meaning: the speaker is seriously feeling his age here and making us feel it, too, with those boughs shaking in the cold winds, those last faded leaves still hanging, if barely, in the canopy, those empty limbs that formerly were so full of life and song.” </a:t>
            </a:r>
          </a:p>
          <a:p>
            <a:endParaRPr lang="en-US" dirty="0"/>
          </a:p>
        </p:txBody>
      </p:sp>
    </p:spTree>
    <p:extLst>
      <p:ext uri="{BB962C8B-B14F-4D97-AF65-F5344CB8AC3E}">
        <p14:creationId xmlns:p14="http://schemas.microsoft.com/office/powerpoint/2010/main" val="3393676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B5033-1E89-47AA-B150-7D79C9C0303A}"/>
              </a:ext>
            </a:extLst>
          </p:cNvPr>
          <p:cNvSpPr>
            <a:spLocks noGrp="1"/>
          </p:cNvSpPr>
          <p:nvPr>
            <p:ph type="title"/>
          </p:nvPr>
        </p:nvSpPr>
        <p:spPr/>
        <p:txBody>
          <a:bodyPr>
            <a:normAutofit fontScale="90000"/>
          </a:bodyPr>
          <a:lstStyle/>
          <a:p>
            <a:r>
              <a:rPr lang="en-US" dirty="0"/>
              <a:t>Listen to this: </a:t>
            </a:r>
            <a:r>
              <a:rPr lang="en-US" dirty="0">
                <a:hlinkClick r:id="rId2"/>
              </a:rPr>
              <a:t>(1) Frank Sinatra - It Was A Very Good Year (Lyrics) - YouTube</a:t>
            </a:r>
            <a:endParaRPr lang="en-US" dirty="0"/>
          </a:p>
        </p:txBody>
      </p:sp>
      <p:sp>
        <p:nvSpPr>
          <p:cNvPr id="3" name="Content Placeholder 2">
            <a:extLst>
              <a:ext uri="{FF2B5EF4-FFF2-40B4-BE49-F238E27FC236}">
                <a16:creationId xmlns:a16="http://schemas.microsoft.com/office/drawing/2014/main" id="{2D802795-BA7C-4F33-B9A6-5FDFC2A0AC58}"/>
              </a:ext>
            </a:extLst>
          </p:cNvPr>
          <p:cNvSpPr>
            <a:spLocks noGrp="1"/>
          </p:cNvSpPr>
          <p:nvPr>
            <p:ph idx="1"/>
          </p:nvPr>
        </p:nvSpPr>
        <p:spPr/>
        <p:txBody>
          <a:bodyPr/>
          <a:lstStyle/>
          <a:p>
            <a:r>
              <a:rPr lang="en-US" dirty="0"/>
              <a:t>Look up the lyrics for this song: It was a Very Good Year by Frank Sinatra</a:t>
            </a:r>
          </a:p>
          <a:p>
            <a:r>
              <a:rPr lang="en-US" dirty="0"/>
              <a:t>What mentions of seasons are there? </a:t>
            </a:r>
          </a:p>
          <a:p>
            <a:r>
              <a:rPr lang="en-US" dirty="0"/>
              <a:t>What do the seasons mean? </a:t>
            </a:r>
          </a:p>
        </p:txBody>
      </p:sp>
    </p:spTree>
    <p:extLst>
      <p:ext uri="{BB962C8B-B14F-4D97-AF65-F5344CB8AC3E}">
        <p14:creationId xmlns:p14="http://schemas.microsoft.com/office/powerpoint/2010/main" val="3872872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EAF34-049F-4C01-99F7-C77B13A025A0}"/>
              </a:ext>
            </a:extLst>
          </p:cNvPr>
          <p:cNvSpPr>
            <a:spLocks noGrp="1"/>
          </p:cNvSpPr>
          <p:nvPr>
            <p:ph type="title"/>
          </p:nvPr>
        </p:nvSpPr>
        <p:spPr/>
        <p:txBody>
          <a:bodyPr/>
          <a:lstStyle/>
          <a:p>
            <a:r>
              <a:rPr lang="en-US" dirty="0"/>
              <a:t>My interpretation</a:t>
            </a:r>
          </a:p>
        </p:txBody>
      </p:sp>
      <p:sp>
        <p:nvSpPr>
          <p:cNvPr id="3" name="Content Placeholder 2">
            <a:extLst>
              <a:ext uri="{FF2B5EF4-FFF2-40B4-BE49-F238E27FC236}">
                <a16:creationId xmlns:a16="http://schemas.microsoft.com/office/drawing/2014/main" id="{6D4ACCD0-E14E-4BB3-96D3-0D1600967F2C}"/>
              </a:ext>
            </a:extLst>
          </p:cNvPr>
          <p:cNvSpPr>
            <a:spLocks noGrp="1"/>
          </p:cNvSpPr>
          <p:nvPr>
            <p:ph idx="1"/>
          </p:nvPr>
        </p:nvSpPr>
        <p:spPr>
          <a:xfrm>
            <a:off x="762000" y="2354095"/>
            <a:ext cx="10668000" cy="3741906"/>
          </a:xfrm>
        </p:spPr>
        <p:txBody>
          <a:bodyPr/>
          <a:lstStyle/>
          <a:p>
            <a:r>
              <a:rPr lang="en-US" dirty="0"/>
              <a:t>The summers represent his youth. </a:t>
            </a:r>
          </a:p>
          <a:p>
            <a:r>
              <a:rPr lang="en-US" dirty="0"/>
              <a:t>Autumn represents him getting older. </a:t>
            </a:r>
          </a:p>
          <a:p>
            <a:r>
              <a:rPr lang="en-US" dirty="0"/>
              <a:t>Winter = death? </a:t>
            </a:r>
          </a:p>
          <a:p>
            <a:endParaRPr lang="en-US" dirty="0"/>
          </a:p>
          <a:p>
            <a:r>
              <a:rPr lang="en-US" dirty="0"/>
              <a:t>Now look up the lyrics for “September of my Years” by Frank Sinatra. See a pattern? </a:t>
            </a:r>
          </a:p>
        </p:txBody>
      </p:sp>
    </p:spTree>
    <p:extLst>
      <p:ext uri="{BB962C8B-B14F-4D97-AF65-F5344CB8AC3E}">
        <p14:creationId xmlns:p14="http://schemas.microsoft.com/office/powerpoint/2010/main" val="1997982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95AD6-D186-4C71-88BA-A8A67FF62271}"/>
              </a:ext>
            </a:extLst>
          </p:cNvPr>
          <p:cNvSpPr>
            <a:spLocks noGrp="1"/>
          </p:cNvSpPr>
          <p:nvPr>
            <p:ph type="title"/>
          </p:nvPr>
        </p:nvSpPr>
        <p:spPr/>
        <p:txBody>
          <a:bodyPr/>
          <a:lstStyle/>
          <a:p>
            <a:r>
              <a:rPr lang="en-US" dirty="0"/>
              <a:t>What else about seasons? </a:t>
            </a:r>
          </a:p>
        </p:txBody>
      </p:sp>
      <p:sp>
        <p:nvSpPr>
          <p:cNvPr id="3" name="Content Placeholder 2">
            <a:extLst>
              <a:ext uri="{FF2B5EF4-FFF2-40B4-BE49-F238E27FC236}">
                <a16:creationId xmlns:a16="http://schemas.microsoft.com/office/drawing/2014/main" id="{925BD365-E37B-47CF-91EF-C404F7977A3D}"/>
              </a:ext>
            </a:extLst>
          </p:cNvPr>
          <p:cNvSpPr>
            <a:spLocks noGrp="1"/>
          </p:cNvSpPr>
          <p:nvPr>
            <p:ph idx="1"/>
          </p:nvPr>
        </p:nvSpPr>
        <p:spPr/>
        <p:txBody>
          <a:bodyPr/>
          <a:lstStyle/>
          <a:p>
            <a:r>
              <a:rPr lang="en-US" dirty="0"/>
              <a:t>“The Beach Boys made a very lucrative career out of happy-summer-land with all those surfing and cruising songs. Head for the beach with your surfboard and your Chevy convertible in a Michigan January and see what that gets you.”</a:t>
            </a:r>
          </a:p>
          <a:p>
            <a:r>
              <a:rPr lang="en-US" dirty="0">
                <a:hlinkClick r:id="rId2"/>
              </a:rPr>
              <a:t>(1) The Beach Boys ~ </a:t>
            </a:r>
            <a:r>
              <a:rPr lang="en-US" dirty="0" err="1">
                <a:hlinkClick r:id="rId2"/>
              </a:rPr>
              <a:t>Surfin</a:t>
            </a:r>
            <a:r>
              <a:rPr lang="en-US" dirty="0">
                <a:hlinkClick r:id="rId2"/>
              </a:rPr>
              <a:t>' Safari (1962) - YouTube</a:t>
            </a:r>
            <a:endParaRPr lang="en-US" dirty="0"/>
          </a:p>
          <a:p>
            <a:pPr marL="0" indent="0">
              <a:buNone/>
            </a:pPr>
            <a:endParaRPr lang="en-US" dirty="0"/>
          </a:p>
        </p:txBody>
      </p:sp>
    </p:spTree>
    <p:extLst>
      <p:ext uri="{BB962C8B-B14F-4D97-AF65-F5344CB8AC3E}">
        <p14:creationId xmlns:p14="http://schemas.microsoft.com/office/powerpoint/2010/main" val="873435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B154C1-A0F6-45F7-853B-D1D4E36CE3E6}"/>
              </a:ext>
            </a:extLst>
          </p:cNvPr>
          <p:cNvSpPr>
            <a:spLocks noGrp="1"/>
          </p:cNvSpPr>
          <p:nvPr>
            <p:ph idx="1"/>
          </p:nvPr>
        </p:nvSpPr>
        <p:spPr>
          <a:xfrm>
            <a:off x="762000" y="614363"/>
            <a:ext cx="10668000" cy="5481637"/>
          </a:xfrm>
        </p:spPr>
        <p:txBody>
          <a:bodyPr/>
          <a:lstStyle/>
          <a:p>
            <a:r>
              <a:rPr lang="en-US" dirty="0"/>
              <a:t>“Every writer can make modifications in his or her use of the seasons, and the variation produced keeps seasonal symbolism fresh and interesting. Will she play it straight or use spring ironically? Will summer be warm and rich and liberating or hot and dusty and stifling? Will autumn find us toting up our accomplishments or winding down, arriving at wisdom and peace or being shaken by those November winds? The seasons are always the same in literature and yet always different. What we learn, finally, as readers is that we don’t look for a shorthand in seasonal use— summer means x, winter y minus x—but a set of patterns that can be employed in a host of ways, some of them straightforward, others ironic or subversive. We know those patterns because they have been with us for so long.”</a:t>
            </a:r>
          </a:p>
        </p:txBody>
      </p:sp>
    </p:spTree>
    <p:extLst>
      <p:ext uri="{BB962C8B-B14F-4D97-AF65-F5344CB8AC3E}">
        <p14:creationId xmlns:p14="http://schemas.microsoft.com/office/powerpoint/2010/main" val="4036993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F2E3F-6A1C-4EEC-B4F8-460DDDB75063}"/>
              </a:ext>
            </a:extLst>
          </p:cNvPr>
          <p:cNvSpPr>
            <a:spLocks noGrp="1"/>
          </p:cNvSpPr>
          <p:nvPr>
            <p:ph type="title"/>
          </p:nvPr>
        </p:nvSpPr>
        <p:spPr/>
        <p:txBody>
          <a:bodyPr/>
          <a:lstStyle/>
          <a:p>
            <a:r>
              <a:rPr lang="en-US" dirty="0">
                <a:solidFill>
                  <a:schemeClr val="bg1"/>
                </a:solidFill>
              </a:rPr>
              <a:t>Assignment</a:t>
            </a:r>
          </a:p>
        </p:txBody>
      </p:sp>
      <p:sp>
        <p:nvSpPr>
          <p:cNvPr id="3" name="Content Placeholder 2">
            <a:extLst>
              <a:ext uri="{FF2B5EF4-FFF2-40B4-BE49-F238E27FC236}">
                <a16:creationId xmlns:a16="http://schemas.microsoft.com/office/drawing/2014/main" id="{614D5BB8-421E-4616-AF59-BFE2A599C1F9}"/>
              </a:ext>
            </a:extLst>
          </p:cNvPr>
          <p:cNvSpPr>
            <a:spLocks noGrp="1"/>
          </p:cNvSpPr>
          <p:nvPr>
            <p:ph idx="1"/>
          </p:nvPr>
        </p:nvSpPr>
        <p:spPr/>
        <p:txBody>
          <a:bodyPr/>
          <a:lstStyle/>
          <a:p>
            <a:r>
              <a:rPr lang="en-US" dirty="0">
                <a:solidFill>
                  <a:schemeClr val="bg1"/>
                </a:solidFill>
              </a:rPr>
              <a:t>Finish reading your book as we are starting a new book next week. </a:t>
            </a:r>
          </a:p>
          <a:p>
            <a:r>
              <a:rPr lang="en-US" dirty="0">
                <a:solidFill>
                  <a:schemeClr val="bg1"/>
                </a:solidFill>
              </a:rPr>
              <a:t>Take a </a:t>
            </a:r>
            <a:r>
              <a:rPr lang="en-US" dirty="0" err="1">
                <a:solidFill>
                  <a:schemeClr val="bg1"/>
                </a:solidFill>
              </a:rPr>
              <a:t>kahoot</a:t>
            </a:r>
            <a:r>
              <a:rPr lang="en-US" dirty="0">
                <a:solidFill>
                  <a:schemeClr val="bg1"/>
                </a:solidFill>
              </a:rPr>
              <a:t> quiz on your book: </a:t>
            </a:r>
          </a:p>
          <a:p>
            <a:r>
              <a:rPr lang="en-US" dirty="0">
                <a:solidFill>
                  <a:schemeClr val="bg1"/>
                </a:solidFill>
              </a:rPr>
              <a:t>Sister Raven: </a:t>
            </a:r>
          </a:p>
          <a:p>
            <a:r>
              <a:rPr lang="en-US" dirty="0">
                <a:solidFill>
                  <a:schemeClr val="bg1"/>
                </a:solidFill>
              </a:rPr>
              <a:t>The Alchemist: </a:t>
            </a:r>
            <a:r>
              <a:rPr lang="en-US" dirty="0">
                <a:solidFill>
                  <a:schemeClr val="bg1"/>
                </a:solidFill>
                <a:hlinkClick r:id="rId2"/>
              </a:rPr>
              <a:t>https://kahoot.it/challenge/08724616?challenge-id=a51681fb-de6d-4842-8f7c-389bfb07e427_1612128687641</a:t>
            </a:r>
            <a:endParaRPr lang="en-US" dirty="0">
              <a:solidFill>
                <a:schemeClr val="bg1"/>
              </a:solidFill>
            </a:endParaRPr>
          </a:p>
          <a:p>
            <a:r>
              <a:rPr lang="en-US" dirty="0">
                <a:solidFill>
                  <a:schemeClr val="bg1"/>
                </a:solidFill>
              </a:rPr>
              <a:t>You can take it twice and I’ll keep the best of the two scores </a:t>
            </a:r>
          </a:p>
        </p:txBody>
      </p:sp>
    </p:spTree>
    <p:extLst>
      <p:ext uri="{BB962C8B-B14F-4D97-AF65-F5344CB8AC3E}">
        <p14:creationId xmlns:p14="http://schemas.microsoft.com/office/powerpoint/2010/main" val="2658991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BA025-B211-4B5C-BD7E-91349BFFB6CC}"/>
              </a:ext>
            </a:extLst>
          </p:cNvPr>
          <p:cNvSpPr>
            <a:spLocks noGrp="1"/>
          </p:cNvSpPr>
          <p:nvPr>
            <p:ph idx="1"/>
          </p:nvPr>
        </p:nvSpPr>
        <p:spPr>
          <a:xfrm>
            <a:off x="762000" y="600075"/>
            <a:ext cx="10668000" cy="5495925"/>
          </a:xfrm>
        </p:spPr>
        <p:txBody>
          <a:bodyPr/>
          <a:lstStyle/>
          <a:p>
            <a:r>
              <a:rPr lang="en-US" dirty="0"/>
              <a:t>Meaning that when we see a person suspended in the air, even briefly, he is one or more of the following: </a:t>
            </a:r>
          </a:p>
          <a:p>
            <a:r>
              <a:rPr lang="en-US" dirty="0"/>
              <a:t>1) a superhero </a:t>
            </a:r>
          </a:p>
          <a:p>
            <a:r>
              <a:rPr lang="en-US" dirty="0"/>
              <a:t>2) a ski jumper </a:t>
            </a:r>
          </a:p>
          <a:p>
            <a:r>
              <a:rPr lang="en-US" dirty="0"/>
              <a:t>3) crazy (redundant if also number 2) </a:t>
            </a:r>
          </a:p>
          <a:p>
            <a:r>
              <a:rPr lang="en-US" dirty="0"/>
              <a:t>4) fictional </a:t>
            </a:r>
          </a:p>
          <a:p>
            <a:r>
              <a:rPr lang="en-US" dirty="0"/>
              <a:t>5) a circus act, departing a cannon </a:t>
            </a:r>
          </a:p>
          <a:p>
            <a:r>
              <a:rPr lang="en-US" dirty="0"/>
              <a:t>6) suspended on wires </a:t>
            </a:r>
          </a:p>
          <a:p>
            <a:r>
              <a:rPr lang="en-US" dirty="0"/>
              <a:t>7) an angel </a:t>
            </a:r>
          </a:p>
          <a:p>
            <a:r>
              <a:rPr lang="en-US" dirty="0"/>
              <a:t>8) heavily symbolic </a:t>
            </a:r>
          </a:p>
        </p:txBody>
      </p:sp>
    </p:spTree>
    <p:extLst>
      <p:ext uri="{BB962C8B-B14F-4D97-AF65-F5344CB8AC3E}">
        <p14:creationId xmlns:p14="http://schemas.microsoft.com/office/powerpoint/2010/main" val="3329062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74163-8A93-4C22-AEC4-990E69CBC68F}"/>
              </a:ext>
            </a:extLst>
          </p:cNvPr>
          <p:cNvSpPr>
            <a:spLocks noGrp="1"/>
          </p:cNvSpPr>
          <p:nvPr>
            <p:ph type="title"/>
          </p:nvPr>
        </p:nvSpPr>
        <p:spPr>
          <a:xfrm>
            <a:off x="376237" y="300037"/>
            <a:ext cx="9144000" cy="1263649"/>
          </a:xfrm>
        </p:spPr>
        <p:txBody>
          <a:bodyPr/>
          <a:lstStyle/>
          <a:p>
            <a:r>
              <a:rPr lang="en-US" dirty="0"/>
              <a:t>Usually it means…</a:t>
            </a:r>
          </a:p>
        </p:txBody>
      </p:sp>
      <p:sp>
        <p:nvSpPr>
          <p:cNvPr id="3" name="Content Placeholder 2">
            <a:extLst>
              <a:ext uri="{FF2B5EF4-FFF2-40B4-BE49-F238E27FC236}">
                <a16:creationId xmlns:a16="http://schemas.microsoft.com/office/drawing/2014/main" id="{709AEE97-6992-434B-BC41-808676ECCC73}"/>
              </a:ext>
            </a:extLst>
          </p:cNvPr>
          <p:cNvSpPr>
            <a:spLocks noGrp="1"/>
          </p:cNvSpPr>
          <p:nvPr>
            <p:ph idx="1"/>
          </p:nvPr>
        </p:nvSpPr>
        <p:spPr>
          <a:xfrm>
            <a:off x="762000" y="1328738"/>
            <a:ext cx="10668000" cy="5229225"/>
          </a:xfrm>
        </p:spPr>
        <p:txBody>
          <a:bodyPr>
            <a:normAutofit/>
          </a:bodyPr>
          <a:lstStyle/>
          <a:p>
            <a:r>
              <a:rPr lang="en-US" dirty="0"/>
              <a:t>Spring is new growth / babies / new life. </a:t>
            </a:r>
          </a:p>
          <a:p>
            <a:r>
              <a:rPr lang="en-US" dirty="0"/>
              <a:t>Summer is youth, happiness (but it can mean hot and stifling as well)</a:t>
            </a:r>
          </a:p>
          <a:p>
            <a:r>
              <a:rPr lang="en-US" dirty="0"/>
              <a:t>Fall means growing older / obtaining knowledge / being wise </a:t>
            </a:r>
          </a:p>
          <a:p>
            <a:r>
              <a:rPr lang="en-US" dirty="0"/>
              <a:t>Winter means the end, being old, death, and possibly rebirth as well. </a:t>
            </a:r>
          </a:p>
          <a:p>
            <a:endParaRPr lang="en-US" dirty="0"/>
          </a:p>
          <a:p>
            <a:r>
              <a:rPr lang="en-US" dirty="0"/>
              <a:t>Home Alone takes place in the winter. Could it be a rebirth of Kevin through the independence that is forced upon him through circumstances? Possibly. It could also have been chosen because Kevin’s mom is convinced she has to be back before Christmas, as this is a more “important” day than a random day in the summer? Is it just a silly movie? Most likely. </a:t>
            </a:r>
          </a:p>
        </p:txBody>
      </p:sp>
    </p:spTree>
    <p:extLst>
      <p:ext uri="{BB962C8B-B14F-4D97-AF65-F5344CB8AC3E}">
        <p14:creationId xmlns:p14="http://schemas.microsoft.com/office/powerpoint/2010/main" val="3465579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0B9C-D0B4-4662-95FB-704542DDA21C}"/>
              </a:ext>
            </a:extLst>
          </p:cNvPr>
          <p:cNvSpPr>
            <a:spLocks noGrp="1"/>
          </p:cNvSpPr>
          <p:nvPr>
            <p:ph type="title"/>
          </p:nvPr>
        </p:nvSpPr>
        <p:spPr/>
        <p:txBody>
          <a:bodyPr/>
          <a:lstStyle/>
          <a:p>
            <a:r>
              <a:rPr lang="en-US" dirty="0"/>
              <a:t>Flight in history</a:t>
            </a:r>
          </a:p>
        </p:txBody>
      </p:sp>
      <p:sp>
        <p:nvSpPr>
          <p:cNvPr id="3" name="Content Placeholder 2">
            <a:extLst>
              <a:ext uri="{FF2B5EF4-FFF2-40B4-BE49-F238E27FC236}">
                <a16:creationId xmlns:a16="http://schemas.microsoft.com/office/drawing/2014/main" id="{865C595C-D5B1-4191-B431-B935455A7DF9}"/>
              </a:ext>
            </a:extLst>
          </p:cNvPr>
          <p:cNvSpPr>
            <a:spLocks noGrp="1"/>
          </p:cNvSpPr>
          <p:nvPr>
            <p:ph idx="1"/>
          </p:nvPr>
        </p:nvSpPr>
        <p:spPr>
          <a:xfrm>
            <a:off x="762000" y="2336801"/>
            <a:ext cx="10668000" cy="3759200"/>
          </a:xfrm>
        </p:spPr>
        <p:txBody>
          <a:bodyPr/>
          <a:lstStyle/>
          <a:p>
            <a:r>
              <a:rPr lang="en-US" dirty="0"/>
              <a:t>Greek literature talks about flight. Check out this story about Icarus: </a:t>
            </a:r>
            <a:r>
              <a:rPr lang="en-US" dirty="0">
                <a:hlinkClick r:id="rId2"/>
              </a:rPr>
              <a:t>(1) Miscellaneous Myths: Icarus – YouTube</a:t>
            </a:r>
            <a:endParaRPr lang="en-US" dirty="0"/>
          </a:p>
          <a:p>
            <a:r>
              <a:rPr lang="en-US" dirty="0"/>
              <a:t>People have been fascinated with flight for most of human history</a:t>
            </a:r>
          </a:p>
        </p:txBody>
      </p:sp>
    </p:spTree>
    <p:extLst>
      <p:ext uri="{BB962C8B-B14F-4D97-AF65-F5344CB8AC3E}">
        <p14:creationId xmlns:p14="http://schemas.microsoft.com/office/powerpoint/2010/main" val="253399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0305-200F-4405-A038-D8324DF9C5F9}"/>
              </a:ext>
            </a:extLst>
          </p:cNvPr>
          <p:cNvSpPr>
            <a:spLocks noGrp="1"/>
          </p:cNvSpPr>
          <p:nvPr>
            <p:ph type="title"/>
          </p:nvPr>
        </p:nvSpPr>
        <p:spPr/>
        <p:txBody>
          <a:bodyPr>
            <a:normAutofit fontScale="90000"/>
          </a:bodyPr>
          <a:lstStyle/>
          <a:p>
            <a:r>
              <a:rPr lang="en-US" dirty="0"/>
              <a:t>So what does it mean when literary characters fly? </a:t>
            </a:r>
          </a:p>
        </p:txBody>
      </p:sp>
      <p:sp>
        <p:nvSpPr>
          <p:cNvPr id="3" name="Content Placeholder 2">
            <a:extLst>
              <a:ext uri="{FF2B5EF4-FFF2-40B4-BE49-F238E27FC236}">
                <a16:creationId xmlns:a16="http://schemas.microsoft.com/office/drawing/2014/main" id="{09A870A5-5B16-4CD1-AB3A-E24FDD0F1113}"/>
              </a:ext>
            </a:extLst>
          </p:cNvPr>
          <p:cNvSpPr>
            <a:spLocks noGrp="1"/>
          </p:cNvSpPr>
          <p:nvPr>
            <p:ph idx="1"/>
          </p:nvPr>
        </p:nvSpPr>
        <p:spPr/>
        <p:txBody>
          <a:bodyPr>
            <a:normAutofit fontScale="92500" lnSpcReduction="20000"/>
          </a:bodyPr>
          <a:lstStyle/>
          <a:p>
            <a:r>
              <a:rPr lang="en-US" dirty="0"/>
              <a:t>“Freedom, escape, return home, largeness of spirit, love. That’s a lot for just one work to do with flying. What about others? What about E.T.? When those bicycles leave the street in the Steven Spielberg classic, what’s the situation? The adults of the community, representing conformity, hostility to anything new, xenophobia, suspicion, a lack of imagination, are bearing down on our young heroes. They’ve even set up a roadblock. At just the moment when things look worst, the bicycles leave the earth and, with it, the earthbound grown-ups. Escape? Certainly. Freedom? You bet. Wonder, magic? Absolutely.” </a:t>
            </a:r>
            <a:r>
              <a:rPr lang="en-US" dirty="0">
                <a:hlinkClick r:id="rId2"/>
              </a:rPr>
              <a:t>(1) Ride in the Sky - E.T.: The Extra-Terrestrial (9/10) Movie CLIP (1982) HD - YouTube</a:t>
            </a:r>
            <a:endParaRPr lang="en-US" dirty="0"/>
          </a:p>
        </p:txBody>
      </p:sp>
    </p:spTree>
    <p:extLst>
      <p:ext uri="{BB962C8B-B14F-4D97-AF65-F5344CB8AC3E}">
        <p14:creationId xmlns:p14="http://schemas.microsoft.com/office/powerpoint/2010/main" val="302724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EE1EA5-70AD-4DE5-A362-64EC3E8F4061}"/>
              </a:ext>
            </a:extLst>
          </p:cNvPr>
          <p:cNvSpPr>
            <a:spLocks noGrp="1"/>
          </p:cNvSpPr>
          <p:nvPr>
            <p:ph idx="1"/>
          </p:nvPr>
        </p:nvSpPr>
        <p:spPr>
          <a:xfrm>
            <a:off x="762000" y="1501422"/>
            <a:ext cx="10668000" cy="4594578"/>
          </a:xfrm>
        </p:spPr>
        <p:txBody>
          <a:bodyPr/>
          <a:lstStyle/>
          <a:p>
            <a:r>
              <a:rPr lang="en-US" dirty="0"/>
              <a:t>It’s really pretty straightforward: flight is freedom.</a:t>
            </a:r>
          </a:p>
        </p:txBody>
      </p:sp>
    </p:spTree>
    <p:extLst>
      <p:ext uri="{BB962C8B-B14F-4D97-AF65-F5344CB8AC3E}">
        <p14:creationId xmlns:p14="http://schemas.microsoft.com/office/powerpoint/2010/main" val="3422259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F9BD8-4D63-4383-964A-1027B0586824}"/>
              </a:ext>
            </a:extLst>
          </p:cNvPr>
          <p:cNvSpPr>
            <a:spLocks noGrp="1"/>
          </p:cNvSpPr>
          <p:nvPr>
            <p:ph type="title"/>
          </p:nvPr>
        </p:nvSpPr>
        <p:spPr>
          <a:xfrm>
            <a:off x="558800" y="259645"/>
            <a:ext cx="9144000" cy="1263649"/>
          </a:xfrm>
        </p:spPr>
        <p:txBody>
          <a:bodyPr/>
          <a:lstStyle/>
          <a:p>
            <a:r>
              <a:rPr lang="en-US" dirty="0"/>
              <a:t>Flight: Interrupted </a:t>
            </a:r>
          </a:p>
        </p:txBody>
      </p:sp>
      <p:sp>
        <p:nvSpPr>
          <p:cNvPr id="3" name="Content Placeholder 2">
            <a:extLst>
              <a:ext uri="{FF2B5EF4-FFF2-40B4-BE49-F238E27FC236}">
                <a16:creationId xmlns:a16="http://schemas.microsoft.com/office/drawing/2014/main" id="{981E9C95-97B9-4AFC-B43A-844B77F9051D}"/>
              </a:ext>
            </a:extLst>
          </p:cNvPr>
          <p:cNvSpPr>
            <a:spLocks noGrp="1"/>
          </p:cNvSpPr>
          <p:nvPr>
            <p:ph idx="1"/>
          </p:nvPr>
        </p:nvSpPr>
        <p:spPr>
          <a:xfrm>
            <a:off x="762000" y="925689"/>
            <a:ext cx="10668000" cy="5305778"/>
          </a:xfrm>
        </p:spPr>
        <p:txBody>
          <a:bodyPr>
            <a:normAutofit lnSpcReduction="10000"/>
          </a:bodyPr>
          <a:lstStyle/>
          <a:p>
            <a:r>
              <a:rPr lang="en-US" dirty="0"/>
              <a:t>“What about characters who don’t quite fly or whose flights are interrupted? Since Icarus, we’ve had stories of those whose flights end prematurely. In general, this is a bad thing, given what is the opposite of flying.”</a:t>
            </a:r>
          </a:p>
          <a:p>
            <a:r>
              <a:rPr lang="en-US" dirty="0"/>
              <a:t>“the act of falling from vast heights and surviving is as miraculous, and as symbolically meaningful, as the act of flight itself. As thrilled as we are by the prospect of flying, we are also frightened at the prospect of falling, and anything that seems to defy the inevitability of a plummeting demise sets our imaginations working overtime. The survival of these characters demands that we consider the implications. What does it mean to survive certain death, and how does such survival alter one’s relationship to the world? Do the characters’ responsibilities to themselves, to life itself, change? Is the survivor even the same person any longer?”</a:t>
            </a:r>
          </a:p>
        </p:txBody>
      </p:sp>
    </p:spTree>
    <p:extLst>
      <p:ext uri="{BB962C8B-B14F-4D97-AF65-F5344CB8AC3E}">
        <p14:creationId xmlns:p14="http://schemas.microsoft.com/office/powerpoint/2010/main" val="2360675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7C4FA7-0923-43FD-B701-9B5D06204612}"/>
              </a:ext>
            </a:extLst>
          </p:cNvPr>
          <p:cNvSpPr>
            <a:spLocks noGrp="1"/>
          </p:cNvSpPr>
          <p:nvPr>
            <p:ph idx="1"/>
          </p:nvPr>
        </p:nvSpPr>
        <p:spPr/>
        <p:txBody>
          <a:bodyPr/>
          <a:lstStyle/>
          <a:p>
            <a:r>
              <a:rPr lang="en-US" dirty="0"/>
              <a:t>“These flights of fancy allow us, as readers, to take off, to let our imaginations take flight. We can sail off with characters, freed of the limitations of our tuition payments and mortgage rates; we can soar into interpretation and speculation. Happy landings.”</a:t>
            </a:r>
          </a:p>
        </p:txBody>
      </p:sp>
    </p:spTree>
    <p:extLst>
      <p:ext uri="{BB962C8B-B14F-4D97-AF65-F5344CB8AC3E}">
        <p14:creationId xmlns:p14="http://schemas.microsoft.com/office/powerpoint/2010/main" val="2310566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6E2F-9945-4631-AAC1-EA289A388C8E}"/>
              </a:ext>
            </a:extLst>
          </p:cNvPr>
          <p:cNvSpPr>
            <a:spLocks noGrp="1"/>
          </p:cNvSpPr>
          <p:nvPr>
            <p:ph type="title"/>
          </p:nvPr>
        </p:nvSpPr>
        <p:spPr/>
        <p:txBody>
          <a:bodyPr/>
          <a:lstStyle/>
          <a:p>
            <a:r>
              <a:rPr lang="en-US" dirty="0">
                <a:solidFill>
                  <a:schemeClr val="bg1"/>
                </a:solidFill>
              </a:rPr>
              <a:t>Assignment</a:t>
            </a:r>
          </a:p>
        </p:txBody>
      </p:sp>
      <p:sp>
        <p:nvSpPr>
          <p:cNvPr id="3" name="Content Placeholder 2">
            <a:extLst>
              <a:ext uri="{FF2B5EF4-FFF2-40B4-BE49-F238E27FC236}">
                <a16:creationId xmlns:a16="http://schemas.microsoft.com/office/drawing/2014/main" id="{2A9F1A6B-CB7D-446C-9E3E-2856EF9D1C83}"/>
              </a:ext>
            </a:extLst>
          </p:cNvPr>
          <p:cNvSpPr>
            <a:spLocks noGrp="1"/>
          </p:cNvSpPr>
          <p:nvPr>
            <p:ph idx="1"/>
          </p:nvPr>
        </p:nvSpPr>
        <p:spPr/>
        <p:txBody>
          <a:bodyPr/>
          <a:lstStyle/>
          <a:p>
            <a:r>
              <a:rPr lang="en-US" dirty="0">
                <a:solidFill>
                  <a:schemeClr val="bg1"/>
                </a:solidFill>
              </a:rPr>
              <a:t>Pick a story that has flight in it. It might be Sister Raven, “A Very Old Man with Enormous Wings” or even a super-hero movie or story.</a:t>
            </a:r>
          </a:p>
          <a:p>
            <a:r>
              <a:rPr lang="en-US" dirty="0">
                <a:solidFill>
                  <a:schemeClr val="bg1"/>
                </a:solidFill>
              </a:rPr>
              <a:t>Answer this question in the online discussion: How does flight influence the story? What do you think it represents? </a:t>
            </a:r>
          </a:p>
        </p:txBody>
      </p:sp>
    </p:spTree>
    <p:extLst>
      <p:ext uri="{BB962C8B-B14F-4D97-AF65-F5344CB8AC3E}">
        <p14:creationId xmlns:p14="http://schemas.microsoft.com/office/powerpoint/2010/main" val="3999337295"/>
      </p:ext>
    </p:extLst>
  </p:cSld>
  <p:clrMapOvr>
    <a:masterClrMapping/>
  </p:clrMapOvr>
</p:sld>
</file>

<file path=ppt/theme/theme1.xml><?xml version="1.0" encoding="utf-8"?>
<a:theme xmlns:a="http://schemas.openxmlformats.org/drawingml/2006/main" name="TornVTI">
  <a:themeElements>
    <a:clrScheme name="AnalogousFromRegularSeedRightStep">
      <a:dk1>
        <a:srgbClr val="000000"/>
      </a:dk1>
      <a:lt1>
        <a:srgbClr val="FFFFFF"/>
      </a:lt1>
      <a:dk2>
        <a:srgbClr val="3A3621"/>
      </a:dk2>
      <a:lt2>
        <a:srgbClr val="E2E8E8"/>
      </a:lt2>
      <a:accent1>
        <a:srgbClr val="C34D54"/>
      </a:accent1>
      <a:accent2>
        <a:srgbClr val="B1653B"/>
      </a:accent2>
      <a:accent3>
        <a:srgbClr val="BBA149"/>
      </a:accent3>
      <a:accent4>
        <a:srgbClr val="97AD39"/>
      </a:accent4>
      <a:accent5>
        <a:srgbClr val="72B346"/>
      </a:accent5>
      <a:accent6>
        <a:srgbClr val="3BB13D"/>
      </a:accent6>
      <a:hlink>
        <a:srgbClr val="30928C"/>
      </a:hlink>
      <a:folHlink>
        <a:srgbClr val="7F7F7F"/>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otalTime>1092</TotalTime>
  <Words>2480</Words>
  <Application>Microsoft Office PowerPoint</Application>
  <PresentationFormat>Widescreen</PresentationFormat>
  <Paragraphs>107</Paragraphs>
  <Slides>30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Arial Nova Cond</vt:lpstr>
      <vt:lpstr>Impact</vt:lpstr>
      <vt:lpstr>TornVTI</vt:lpstr>
      <vt:lpstr>How to Read Literature Like a Professor </vt:lpstr>
      <vt:lpstr>Ch 15: Flights of Fancy</vt:lpstr>
      <vt:lpstr>PowerPoint Presentation</vt:lpstr>
      <vt:lpstr>Flight in history</vt:lpstr>
      <vt:lpstr>So what does it mean when literary characters fly? </vt:lpstr>
      <vt:lpstr>PowerPoint Presentation</vt:lpstr>
      <vt:lpstr>Flight: Interrupted </vt:lpstr>
      <vt:lpstr>PowerPoint Presentation</vt:lpstr>
      <vt:lpstr>Assignment</vt:lpstr>
      <vt:lpstr>Chapter 18: Baptism</vt:lpstr>
      <vt:lpstr>PowerPoint Presentation</vt:lpstr>
      <vt:lpstr>Generally, getting wet means getting a new identity</vt:lpstr>
      <vt:lpstr>My interpretation?</vt:lpstr>
      <vt:lpstr>Interpret a drowning/swim/baptism</vt:lpstr>
      <vt:lpstr>Chapter 19: Geography</vt:lpstr>
      <vt:lpstr>PowerPoint Presentation</vt:lpstr>
      <vt:lpstr>PowerPoint Presentation</vt:lpstr>
      <vt:lpstr>General Geography rules </vt:lpstr>
      <vt:lpstr>More General rules</vt:lpstr>
      <vt:lpstr>So what? </vt:lpstr>
      <vt:lpstr>Assignment</vt:lpstr>
      <vt:lpstr>Ch 20: Seasons</vt:lpstr>
      <vt:lpstr>PowerPoint Presentation</vt:lpstr>
      <vt:lpstr>PowerPoint Presentation</vt:lpstr>
      <vt:lpstr>Listen to this: (1) Frank Sinatra - It Was A Very Good Year (Lyrics) - YouTube</vt:lpstr>
      <vt:lpstr>My interpretation</vt:lpstr>
      <vt:lpstr>What else about seasons? </vt:lpstr>
      <vt:lpstr>PowerPoint Presentation</vt:lpstr>
      <vt:lpstr>Assignment</vt:lpstr>
      <vt:lpstr>Usually it means…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Read Literature Like a Professor</dc:title>
  <dc:creator>Stacey Mayo</dc:creator>
  <cp:lastModifiedBy>Stacey Mayo</cp:lastModifiedBy>
  <cp:revision>6</cp:revision>
  <dcterms:created xsi:type="dcterms:W3CDTF">2021-01-31T18:46:10Z</dcterms:created>
  <dcterms:modified xsi:type="dcterms:W3CDTF">2021-02-01T12:59:02Z</dcterms:modified>
</cp:coreProperties>
</file>